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80" r:id="rId3"/>
  </p:sldMasterIdLst>
  <p:notesMasterIdLst>
    <p:notesMasterId r:id="rId13"/>
  </p:notesMasterIdLst>
  <p:sldIdLst>
    <p:sldId id="574" r:id="rId4"/>
    <p:sldId id="1953" r:id="rId5"/>
    <p:sldId id="1967" r:id="rId6"/>
    <p:sldId id="1968" r:id="rId7"/>
    <p:sldId id="1969" r:id="rId8"/>
    <p:sldId id="1966" r:id="rId9"/>
    <p:sldId id="1954" r:id="rId10"/>
    <p:sldId id="963"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9" d="100"/>
          <a:sy n="99" d="100"/>
        </p:scale>
        <p:origin x="9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0313332370715"/>
          <c:y val="0"/>
          <c:w val="0.48180128478867962"/>
          <c:h val="1"/>
        </c:manualLayout>
      </c:layout>
      <c:barChart>
        <c:barDir val="bar"/>
        <c:grouping val="clustered"/>
        <c:varyColors val="0"/>
        <c:ser>
          <c:idx val="2"/>
          <c:order val="0"/>
          <c:tx>
            <c:strRef>
              <c:f>Sheet1!$C$1</c:f>
              <c:strCache>
                <c:ptCount val="1"/>
                <c:pt idx="0">
                  <c:v>Total approve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0-3F8E-4364-A765-B7A2D33D61FC}"/>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1-3F8E-4364-A765-B7A2D33D61FC}"/>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3F8E-4364-A765-B7A2D33D61FC}"/>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1-ACC0-418C-B504-9242B3B7A031}"/>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2-ACC0-418C-B504-9242B3B7A031}"/>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3-3F8E-4364-A765-B7A2D33D61FC}"/>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4-3F8E-4364-A765-B7A2D33D61FC}"/>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5-3F8E-4364-A765-B7A2D33D61FC}"/>
              </c:ext>
            </c:extLst>
          </c:dPt>
          <c:dPt>
            <c:idx val="8"/>
            <c:invertIfNegative val="0"/>
            <c:bubble3D val="0"/>
            <c:spPr>
              <a:solidFill>
                <a:schemeClr val="accent2"/>
              </a:solidFill>
              <a:ln>
                <a:noFill/>
              </a:ln>
              <a:effectLst/>
            </c:spPr>
            <c:extLst>
              <c:ext xmlns:c16="http://schemas.microsoft.com/office/drawing/2014/chart" uri="{C3380CC4-5D6E-409C-BE32-E72D297353CC}">
                <c16:uniqueId val="{00000006-3F8E-4364-A765-B7A2D33D61FC}"/>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7-3F8E-4364-A765-B7A2D33D61FC}"/>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5-ACC0-418C-B504-9242B3B7A031}"/>
              </c:ext>
            </c:extLst>
          </c:dPt>
          <c:dLbls>
            <c:spPr>
              <a:noFill/>
              <a:ln>
                <a:noFill/>
              </a:ln>
              <a:effectLst/>
            </c:spPr>
            <c:txPr>
              <a:bodyPr rot="0" spcFirstLastPara="1" vertOverflow="ellipsis" vert="horz" wrap="square" lIns="38100" tIns="19050" rIns="38100" bIns="19050" anchor="ctr" anchorCtr="0">
                <a:spAutoFit/>
              </a:bodyPr>
              <a:lstStyle/>
              <a:p>
                <a:pPr algn="ctr">
                  <a:defRPr lang="en-US"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Increase pay for special educators</c:v>
                </c:pt>
                <c:pt idx="1">
                  <c:v>Reduce paperwork</c:v>
                </c:pt>
                <c:pt idx="2">
                  <c:v>Provide more special education paperwork days or planning time for special educators</c:v>
                </c:pt>
                <c:pt idx="3">
                  <c:v>Hire data and IEP clerks to manage caseloads and paperwork</c:v>
                </c:pt>
                <c:pt idx="4">
                  <c:v>Make the IEP case management system more user-friendly</c:v>
                </c:pt>
                <c:pt idx="5">
                  <c:v>(Split) Provide more paid professional development and training for special educators</c:v>
                </c:pt>
                <c:pt idx="6">
                  <c:v>(Split) Provide more professional development and training for special educators</c:v>
                </c:pt>
                <c:pt idx="7">
                  <c:v>Hold more IEP meetings online rather than in-person</c:v>
                </c:pt>
              </c:strCache>
            </c:strRef>
          </c:cat>
          <c:val>
            <c:numRef>
              <c:f>Sheet1!$C$2:$C$9</c:f>
              <c:numCache>
                <c:formatCode>General</c:formatCode>
                <c:ptCount val="8"/>
                <c:pt idx="0">
                  <c:v>2.2999999999999998</c:v>
                </c:pt>
                <c:pt idx="1">
                  <c:v>3.5</c:v>
                </c:pt>
                <c:pt idx="2">
                  <c:v>3.6</c:v>
                </c:pt>
                <c:pt idx="3">
                  <c:v>3.8</c:v>
                </c:pt>
                <c:pt idx="4">
                  <c:v>4.5</c:v>
                </c:pt>
                <c:pt idx="5">
                  <c:v>4.8</c:v>
                </c:pt>
                <c:pt idx="6">
                  <c:v>4.8</c:v>
                </c:pt>
                <c:pt idx="7">
                  <c:v>5.5</c:v>
                </c:pt>
              </c:numCache>
            </c:numRef>
          </c:val>
          <c:extLst>
            <c:ext xmlns:c16="http://schemas.microsoft.com/office/drawing/2014/chart" uri="{C3380CC4-5D6E-409C-BE32-E72D297353CC}">
              <c16:uniqueId val="{00000002-408C-4E58-9E55-121F04AF42C3}"/>
            </c:ext>
          </c:extLst>
        </c:ser>
        <c:dLbls>
          <c:showLegendKey val="0"/>
          <c:showVal val="0"/>
          <c:showCatName val="0"/>
          <c:showSerName val="0"/>
          <c:showPercent val="0"/>
          <c:showBubbleSize val="0"/>
        </c:dLbls>
        <c:gapWidth val="50"/>
        <c:axId val="990925552"/>
        <c:axId val="990924240"/>
      </c:barChart>
      <c:catAx>
        <c:axId val="990925552"/>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400" b="0" i="0" u="none" strike="noStrike" kern="1200" baseline="0">
                <a:solidFill>
                  <a:schemeClr val="tx1"/>
                </a:solidFill>
                <a:latin typeface="+mn-lt"/>
                <a:ea typeface="+mn-ea"/>
                <a:cs typeface="+mn-cs"/>
              </a:defRPr>
            </a:pPr>
            <a:endParaRPr lang="en-US"/>
          </a:p>
        </c:txPr>
        <c:crossAx val="990924240"/>
        <c:crosses val="autoZero"/>
        <c:auto val="1"/>
        <c:lblAlgn val="ctr"/>
        <c:lblOffset val="100"/>
        <c:noMultiLvlLbl val="0"/>
      </c:catAx>
      <c:valAx>
        <c:axId val="990924240"/>
        <c:scaling>
          <c:orientation val="minMax"/>
          <c:max val="10"/>
          <c:min val="0"/>
        </c:scaling>
        <c:delete val="1"/>
        <c:axPos val="t"/>
        <c:numFmt formatCode="General" sourceLinked="1"/>
        <c:majorTickMark val="out"/>
        <c:minorTickMark val="none"/>
        <c:tickLblPos val="nextTo"/>
        <c:crossAx val="990925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9B39A-770F-4D22-9755-3A364C8AC5E2}"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76568-FE1D-4AB8-AA74-8316B33D39E4}" type="slidenum">
              <a:rPr lang="en-US" smtClean="0"/>
              <a:t>‹#›</a:t>
            </a:fld>
            <a:endParaRPr lang="en-US"/>
          </a:p>
        </p:txBody>
      </p:sp>
    </p:spTree>
    <p:extLst>
      <p:ext uri="{BB962C8B-B14F-4D97-AF65-F5344CB8AC3E}">
        <p14:creationId xmlns:p14="http://schemas.microsoft.com/office/powerpoint/2010/main" val="429148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5547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70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8FD44-5BBD-4BFC-124F-05EA55B562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735AFB-EA79-2CC4-5F90-9929D0AFB7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E0E3EF-CBC3-70D4-BE28-B1DCA31B578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E17025B-2544-9A07-74B4-725AD956C514}"/>
              </a:ext>
            </a:extLst>
          </p:cNvPr>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6083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8773D1-69B1-B7A4-5B34-0D6CD426E3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E1F4DF-80DD-DCAC-95E9-A5D240527E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A05637-7CFA-5EC2-6E64-03F8A98CED8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36B8B75-0E26-8DD2-0B76-E8BAAE2FCCEA}"/>
              </a:ext>
            </a:extLst>
          </p:cNvPr>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3888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953E1-E2E5-D071-0FE3-D44B8FC899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A91BDB-9341-DA7E-67C3-876BFAA358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7B5316-3C69-4AE9-36CC-52467935FD3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3B8E934-C970-65E0-7E26-B553FE9FE83C}"/>
              </a:ext>
            </a:extLst>
          </p:cNvPr>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397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8222"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8082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5326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8222" rtl="0" eaLnBrk="1" fontAlgn="auto" latinLnBrk="0" hangingPunct="1">
              <a:lnSpc>
                <a:spcPct val="100000"/>
              </a:lnSpc>
              <a:spcBef>
                <a:spcPts val="0"/>
              </a:spcBef>
              <a:spcAft>
                <a:spcPts val="0"/>
              </a:spcAft>
              <a:buClrTx/>
              <a:buSzTx/>
              <a:buFontTx/>
              <a:buNone/>
              <a:tabLst/>
              <a:defRPr/>
            </a:pPr>
            <a:fld id="{45B0ACC0-2CF2-4F09-A784-17840BB0C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822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309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825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3" name="Text Placeholder 6">
            <a:extLst>
              <a:ext uri="{FF2B5EF4-FFF2-40B4-BE49-F238E27FC236}">
                <a16:creationId xmlns:a16="http://schemas.microsoft.com/office/drawing/2014/main" id="{51212D57-EA95-4678-8986-0A9EF65954C3}"/>
              </a:ext>
            </a:extLst>
          </p:cNvPr>
          <p:cNvSpPr>
            <a:spLocks noGrp="1"/>
          </p:cNvSpPr>
          <p:nvPr>
            <p:ph type="body" sz="quarter" idx="11"/>
          </p:nvPr>
        </p:nvSpPr>
        <p:spPr>
          <a:xfrm>
            <a:off x="4023360" y="1046733"/>
            <a:ext cx="7802880" cy="618225"/>
          </a:xfrm>
          <a:prstGeom prst="rect">
            <a:avLst/>
          </a:prstGeom>
        </p:spPr>
        <p:txBody>
          <a:bodyPr anchor="ctr"/>
          <a:lstStyle>
            <a:lvl1pPr marL="0" indent="0">
              <a:lnSpc>
                <a:spcPct val="100000"/>
              </a:lnSpc>
              <a:spcBef>
                <a:spcPts val="0"/>
              </a:spcBef>
              <a:buNone/>
              <a:defRPr lang="en-US" sz="1600" i="1" kern="1200" dirty="0" smtClean="0">
                <a:solidFill>
                  <a:schemeClr val="tx1"/>
                </a:solidFill>
                <a:latin typeface="+mn-lt"/>
                <a:ea typeface="+mn-ea"/>
                <a:cs typeface="+mn-cs"/>
              </a:defRPr>
            </a:lvl1pPr>
            <a:lvl2pPr>
              <a:defRPr lang="en-US" sz="1607" i="1" kern="1200" dirty="0" smtClean="0">
                <a:solidFill>
                  <a:schemeClr val="tx1"/>
                </a:solidFill>
                <a:latin typeface="+mn-lt"/>
                <a:ea typeface="+mn-ea"/>
                <a:cs typeface="+mn-cs"/>
              </a:defRPr>
            </a:lvl2pPr>
            <a:lvl3pPr>
              <a:defRPr lang="en-US" sz="1607" i="1" kern="1200" dirty="0" smtClean="0">
                <a:solidFill>
                  <a:schemeClr val="tx1"/>
                </a:solidFill>
                <a:latin typeface="+mn-lt"/>
                <a:ea typeface="+mn-ea"/>
                <a:cs typeface="+mn-cs"/>
              </a:defRPr>
            </a:lvl3pPr>
            <a:lvl4pPr>
              <a:defRPr lang="en-US" sz="1607" i="1" kern="1200" dirty="0" smtClean="0">
                <a:solidFill>
                  <a:schemeClr val="tx1"/>
                </a:solidFill>
                <a:latin typeface="+mn-lt"/>
                <a:ea typeface="+mn-ea"/>
                <a:cs typeface="+mn-cs"/>
              </a:defRPr>
            </a:lvl4pPr>
            <a:lvl5pPr>
              <a:defRPr lang="en-US" sz="1607" i="1" kern="1200" dirty="0">
                <a:solidFill>
                  <a:schemeClr val="tx1"/>
                </a:solidFill>
                <a:latin typeface="+mn-lt"/>
                <a:ea typeface="+mn-ea"/>
                <a:cs typeface="+mn-cs"/>
              </a:defRPr>
            </a:lvl5pPr>
          </a:lstStyle>
          <a:p>
            <a:pPr lvl="0"/>
            <a:endParaRPr lang="en-US" dirty="0"/>
          </a:p>
        </p:txBody>
      </p:sp>
      <p:sp>
        <p:nvSpPr>
          <p:cNvPr id="4" name="Text Placeholder 4">
            <a:extLst>
              <a:ext uri="{FF2B5EF4-FFF2-40B4-BE49-F238E27FC236}">
                <a16:creationId xmlns:a16="http://schemas.microsoft.com/office/drawing/2014/main" id="{B20F864E-E57C-41C4-A2B4-6BF7EB141684}"/>
              </a:ext>
            </a:extLst>
          </p:cNvPr>
          <p:cNvSpPr>
            <a:spLocks noGrp="1"/>
          </p:cNvSpPr>
          <p:nvPr>
            <p:ph type="body" sz="quarter" idx="10"/>
          </p:nvPr>
        </p:nvSpPr>
        <p:spPr>
          <a:xfrm>
            <a:off x="0" y="1067341"/>
            <a:ext cx="3657600" cy="577009"/>
          </a:xfrm>
          <a:prstGeom prst="rect">
            <a:avLst/>
          </a:prstGeom>
          <a:solidFill>
            <a:schemeClr val="bg2">
              <a:alpha val="30000"/>
            </a:schemeClr>
          </a:solidFill>
        </p:spPr>
        <p:txBody>
          <a:bodyPr anchor="ctr"/>
          <a:lstStyle>
            <a:lvl1pPr marL="0" indent="0" algn="ctr">
              <a:lnSpc>
                <a:spcPct val="100000"/>
              </a:lnSpc>
              <a:spcBef>
                <a:spcPts val="0"/>
              </a:spcBef>
              <a:buFont typeface="Arial" panose="020B0604020202020204" pitchFamily="34" charset="0"/>
              <a:buNone/>
              <a:defRPr sz="2133" b="1">
                <a:solidFill>
                  <a:schemeClr val="accent1"/>
                </a:solidFill>
              </a:defRPr>
            </a:lvl1pPr>
          </a:lstStyle>
          <a:p>
            <a:pPr lvl="0"/>
            <a:endParaRPr lang="en-US" dirty="0"/>
          </a:p>
        </p:txBody>
      </p:sp>
    </p:spTree>
    <p:extLst>
      <p:ext uri="{BB962C8B-B14F-4D97-AF65-F5344CB8AC3E}">
        <p14:creationId xmlns:p14="http://schemas.microsoft.com/office/powerpoint/2010/main" val="196984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hart">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6" name="Content Placeholder 5">
            <a:extLst>
              <a:ext uri="{FF2B5EF4-FFF2-40B4-BE49-F238E27FC236}">
                <a16:creationId xmlns:a16="http://schemas.microsoft.com/office/drawing/2014/main" id="{3207C81E-55FD-4455-AE3C-3BFF9B66EC70}"/>
              </a:ext>
            </a:extLst>
          </p:cNvPr>
          <p:cNvSpPr>
            <a:spLocks noGrp="1"/>
          </p:cNvSpPr>
          <p:nvPr>
            <p:ph sz="quarter" idx="12"/>
          </p:nvPr>
        </p:nvSpPr>
        <p:spPr>
          <a:xfrm>
            <a:off x="670560" y="1877568"/>
            <a:ext cx="10850880" cy="4681728"/>
          </a:xfrm>
          <a:prstGeom prst="rect">
            <a:avLst/>
          </a:prstGeom>
        </p:spPr>
        <p:txBody>
          <a:bodyPr/>
          <a:lstStyle>
            <a:lvl1pPr marL="0" indent="0">
              <a:lnSpc>
                <a:spcPct val="100000"/>
              </a:lnSpc>
              <a:buNone/>
              <a:defRPr sz="1600">
                <a:solidFill>
                  <a:schemeClr val="tx1"/>
                </a:solidFill>
              </a:defRPr>
            </a:lvl1pPr>
            <a:lvl2pPr marL="609585" indent="0">
              <a:lnSpc>
                <a:spcPct val="100000"/>
              </a:lnSpc>
              <a:buNone/>
              <a:defRPr sz="1600">
                <a:solidFill>
                  <a:schemeClr val="tx1"/>
                </a:solidFill>
              </a:defRPr>
            </a:lvl2pPr>
            <a:lvl3pPr marL="1219170" indent="0">
              <a:lnSpc>
                <a:spcPct val="100000"/>
              </a:lnSpc>
              <a:buNone/>
              <a:defRPr sz="1600">
                <a:solidFill>
                  <a:schemeClr val="tx1"/>
                </a:solidFill>
              </a:defRPr>
            </a:lvl3pPr>
            <a:lvl4pPr marL="1828754" indent="0">
              <a:lnSpc>
                <a:spcPct val="100000"/>
              </a:lnSpc>
              <a:buNone/>
              <a:defRPr sz="1600">
                <a:solidFill>
                  <a:schemeClr val="tx1"/>
                </a:solidFill>
              </a:defRPr>
            </a:lvl4pPr>
            <a:lvl5pPr marL="2438339" indent="0">
              <a:lnSpc>
                <a:spcPct val="100000"/>
              </a:lnSpc>
              <a:buNone/>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a:extLst>
              <a:ext uri="{FF2B5EF4-FFF2-40B4-BE49-F238E27FC236}">
                <a16:creationId xmlns:a16="http://schemas.microsoft.com/office/drawing/2014/main" id="{08CB8534-8CFB-4F42-8B05-C772B1DE9694}"/>
              </a:ext>
            </a:extLst>
          </p:cNvPr>
          <p:cNvSpPr>
            <a:spLocks noGrp="1"/>
          </p:cNvSpPr>
          <p:nvPr>
            <p:ph type="body" sz="quarter" idx="11"/>
          </p:nvPr>
        </p:nvSpPr>
        <p:spPr>
          <a:xfrm>
            <a:off x="4023360" y="1046733"/>
            <a:ext cx="7802880" cy="618225"/>
          </a:xfrm>
          <a:prstGeom prst="rect">
            <a:avLst/>
          </a:prstGeom>
        </p:spPr>
        <p:txBody>
          <a:bodyPr anchor="ctr"/>
          <a:lstStyle>
            <a:lvl1pPr marL="0" indent="0">
              <a:lnSpc>
                <a:spcPct val="100000"/>
              </a:lnSpc>
              <a:spcBef>
                <a:spcPts val="0"/>
              </a:spcBef>
              <a:buNone/>
              <a:defRPr lang="en-US" sz="1600" i="1" kern="1200" dirty="0" smtClean="0">
                <a:solidFill>
                  <a:schemeClr val="tx1"/>
                </a:solidFill>
                <a:latin typeface="+mn-lt"/>
                <a:ea typeface="+mn-ea"/>
                <a:cs typeface="+mn-cs"/>
              </a:defRPr>
            </a:lvl1pPr>
            <a:lvl2pPr>
              <a:defRPr lang="en-US" sz="1607" i="1" kern="1200" dirty="0" smtClean="0">
                <a:solidFill>
                  <a:schemeClr val="tx1"/>
                </a:solidFill>
                <a:latin typeface="+mn-lt"/>
                <a:ea typeface="+mn-ea"/>
                <a:cs typeface="+mn-cs"/>
              </a:defRPr>
            </a:lvl2pPr>
            <a:lvl3pPr>
              <a:defRPr lang="en-US" sz="1607" i="1" kern="1200" dirty="0" smtClean="0">
                <a:solidFill>
                  <a:schemeClr val="tx1"/>
                </a:solidFill>
                <a:latin typeface="+mn-lt"/>
                <a:ea typeface="+mn-ea"/>
                <a:cs typeface="+mn-cs"/>
              </a:defRPr>
            </a:lvl3pPr>
            <a:lvl4pPr>
              <a:defRPr lang="en-US" sz="1607" i="1" kern="1200" dirty="0" smtClean="0">
                <a:solidFill>
                  <a:schemeClr val="tx1"/>
                </a:solidFill>
                <a:latin typeface="+mn-lt"/>
                <a:ea typeface="+mn-ea"/>
                <a:cs typeface="+mn-cs"/>
              </a:defRPr>
            </a:lvl4pPr>
            <a:lvl5pPr>
              <a:defRPr lang="en-US" sz="1607" i="1" kern="1200" dirty="0">
                <a:solidFill>
                  <a:schemeClr val="tx1"/>
                </a:solidFill>
                <a:latin typeface="+mn-lt"/>
                <a:ea typeface="+mn-ea"/>
                <a:cs typeface="+mn-cs"/>
              </a:defRPr>
            </a:lvl5pPr>
          </a:lstStyle>
          <a:p>
            <a:pPr lvl="0"/>
            <a:endParaRPr lang="en-US" dirty="0"/>
          </a:p>
        </p:txBody>
      </p:sp>
      <p:sp>
        <p:nvSpPr>
          <p:cNvPr id="9" name="Text Placeholder 4">
            <a:extLst>
              <a:ext uri="{FF2B5EF4-FFF2-40B4-BE49-F238E27FC236}">
                <a16:creationId xmlns:a16="http://schemas.microsoft.com/office/drawing/2014/main" id="{162633D6-2B80-4CA7-A347-D94711B9BAD4}"/>
              </a:ext>
            </a:extLst>
          </p:cNvPr>
          <p:cNvSpPr>
            <a:spLocks noGrp="1"/>
          </p:cNvSpPr>
          <p:nvPr>
            <p:ph type="body" sz="quarter" idx="10"/>
          </p:nvPr>
        </p:nvSpPr>
        <p:spPr>
          <a:xfrm>
            <a:off x="0" y="1067341"/>
            <a:ext cx="365760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Tree>
    <p:extLst>
      <p:ext uri="{BB962C8B-B14F-4D97-AF65-F5344CB8AC3E}">
        <p14:creationId xmlns:p14="http://schemas.microsoft.com/office/powerpoint/2010/main" val="3411794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5" name="Content Placeholder 4">
            <a:extLst>
              <a:ext uri="{FF2B5EF4-FFF2-40B4-BE49-F238E27FC236}">
                <a16:creationId xmlns:a16="http://schemas.microsoft.com/office/drawing/2014/main" id="{B94A8EFD-4BB7-4490-BAE1-84506DE929F7}"/>
              </a:ext>
            </a:extLst>
          </p:cNvPr>
          <p:cNvSpPr>
            <a:spLocks noGrp="1"/>
          </p:cNvSpPr>
          <p:nvPr>
            <p:ph sz="quarter" idx="12"/>
          </p:nvPr>
        </p:nvSpPr>
        <p:spPr>
          <a:xfrm>
            <a:off x="633984" y="1877568"/>
            <a:ext cx="487680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4">
            <a:extLst>
              <a:ext uri="{FF2B5EF4-FFF2-40B4-BE49-F238E27FC236}">
                <a16:creationId xmlns:a16="http://schemas.microsoft.com/office/drawing/2014/main" id="{7E99DE72-E5B5-48F8-9097-CCF111401380}"/>
              </a:ext>
            </a:extLst>
          </p:cNvPr>
          <p:cNvSpPr>
            <a:spLocks noGrp="1"/>
          </p:cNvSpPr>
          <p:nvPr>
            <p:ph sz="quarter" idx="13"/>
          </p:nvPr>
        </p:nvSpPr>
        <p:spPr>
          <a:xfrm>
            <a:off x="6681216" y="1877568"/>
            <a:ext cx="487680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a:extLst>
              <a:ext uri="{FF2B5EF4-FFF2-40B4-BE49-F238E27FC236}">
                <a16:creationId xmlns:a16="http://schemas.microsoft.com/office/drawing/2014/main" id="{A11A5F0A-5D27-4D55-885D-53EC802F4E9B}"/>
              </a:ext>
            </a:extLst>
          </p:cNvPr>
          <p:cNvSpPr>
            <a:spLocks noGrp="1"/>
          </p:cNvSpPr>
          <p:nvPr>
            <p:ph type="body" sz="quarter" idx="11"/>
          </p:nvPr>
        </p:nvSpPr>
        <p:spPr>
          <a:xfrm>
            <a:off x="4023360" y="1046733"/>
            <a:ext cx="7802880" cy="618225"/>
          </a:xfrm>
          <a:prstGeom prst="rect">
            <a:avLst/>
          </a:prstGeom>
        </p:spPr>
        <p:txBody>
          <a:bodyPr anchor="ctr"/>
          <a:lstStyle>
            <a:lvl1pPr marL="0" indent="0">
              <a:lnSpc>
                <a:spcPct val="100000"/>
              </a:lnSpc>
              <a:spcBef>
                <a:spcPts val="0"/>
              </a:spcBef>
              <a:buNone/>
              <a:defRPr lang="en-US" sz="1600" i="1" kern="1200" dirty="0" smtClean="0">
                <a:solidFill>
                  <a:schemeClr val="tx1"/>
                </a:solidFill>
                <a:latin typeface="+mn-lt"/>
                <a:ea typeface="+mn-ea"/>
                <a:cs typeface="+mn-cs"/>
              </a:defRPr>
            </a:lvl1pPr>
            <a:lvl2pPr>
              <a:defRPr lang="en-US" sz="1607" i="1" kern="1200" dirty="0" smtClean="0">
                <a:solidFill>
                  <a:schemeClr val="tx1"/>
                </a:solidFill>
                <a:latin typeface="+mn-lt"/>
                <a:ea typeface="+mn-ea"/>
                <a:cs typeface="+mn-cs"/>
              </a:defRPr>
            </a:lvl2pPr>
            <a:lvl3pPr>
              <a:defRPr lang="en-US" sz="1607" i="1" kern="1200" dirty="0" smtClean="0">
                <a:solidFill>
                  <a:schemeClr val="tx1"/>
                </a:solidFill>
                <a:latin typeface="+mn-lt"/>
                <a:ea typeface="+mn-ea"/>
                <a:cs typeface="+mn-cs"/>
              </a:defRPr>
            </a:lvl3pPr>
            <a:lvl4pPr>
              <a:defRPr lang="en-US" sz="1607" i="1" kern="1200" dirty="0" smtClean="0">
                <a:solidFill>
                  <a:schemeClr val="tx1"/>
                </a:solidFill>
                <a:latin typeface="+mn-lt"/>
                <a:ea typeface="+mn-ea"/>
                <a:cs typeface="+mn-cs"/>
              </a:defRPr>
            </a:lvl4pPr>
            <a:lvl5pPr>
              <a:defRPr lang="en-US" sz="1607" i="1" kern="1200" dirty="0">
                <a:solidFill>
                  <a:schemeClr val="tx1"/>
                </a:solidFill>
                <a:latin typeface="+mn-lt"/>
                <a:ea typeface="+mn-ea"/>
                <a:cs typeface="+mn-cs"/>
              </a:defRPr>
            </a:lvl5pPr>
          </a:lstStyle>
          <a:p>
            <a:pPr lvl="0"/>
            <a:endParaRPr lang="en-US" dirty="0"/>
          </a:p>
        </p:txBody>
      </p:sp>
      <p:sp>
        <p:nvSpPr>
          <p:cNvPr id="10" name="Text Placeholder 4">
            <a:extLst>
              <a:ext uri="{FF2B5EF4-FFF2-40B4-BE49-F238E27FC236}">
                <a16:creationId xmlns:a16="http://schemas.microsoft.com/office/drawing/2014/main" id="{4C5366C5-E086-4D89-B6ED-4F1E261AC182}"/>
              </a:ext>
            </a:extLst>
          </p:cNvPr>
          <p:cNvSpPr>
            <a:spLocks noGrp="1"/>
          </p:cNvSpPr>
          <p:nvPr>
            <p:ph type="body" sz="quarter" idx="10"/>
          </p:nvPr>
        </p:nvSpPr>
        <p:spPr>
          <a:xfrm>
            <a:off x="0" y="1067341"/>
            <a:ext cx="365760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Tree>
    <p:extLst>
      <p:ext uri="{BB962C8B-B14F-4D97-AF65-F5344CB8AC3E}">
        <p14:creationId xmlns:p14="http://schemas.microsoft.com/office/powerpoint/2010/main" val="823850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harts + Line">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5" name="Content Placeholder 4">
            <a:extLst>
              <a:ext uri="{FF2B5EF4-FFF2-40B4-BE49-F238E27FC236}">
                <a16:creationId xmlns:a16="http://schemas.microsoft.com/office/drawing/2014/main" id="{B94A8EFD-4BB7-4490-BAE1-84506DE929F7}"/>
              </a:ext>
            </a:extLst>
          </p:cNvPr>
          <p:cNvSpPr>
            <a:spLocks noGrp="1"/>
          </p:cNvSpPr>
          <p:nvPr>
            <p:ph sz="quarter" idx="12"/>
          </p:nvPr>
        </p:nvSpPr>
        <p:spPr>
          <a:xfrm>
            <a:off x="633984" y="1877568"/>
            <a:ext cx="487680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4">
            <a:extLst>
              <a:ext uri="{FF2B5EF4-FFF2-40B4-BE49-F238E27FC236}">
                <a16:creationId xmlns:a16="http://schemas.microsoft.com/office/drawing/2014/main" id="{7E99DE72-E5B5-48F8-9097-CCF111401380}"/>
              </a:ext>
            </a:extLst>
          </p:cNvPr>
          <p:cNvSpPr>
            <a:spLocks noGrp="1"/>
          </p:cNvSpPr>
          <p:nvPr>
            <p:ph sz="quarter" idx="13"/>
          </p:nvPr>
        </p:nvSpPr>
        <p:spPr>
          <a:xfrm>
            <a:off x="6681216" y="1877568"/>
            <a:ext cx="487680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a:extLst>
              <a:ext uri="{FF2B5EF4-FFF2-40B4-BE49-F238E27FC236}">
                <a16:creationId xmlns:a16="http://schemas.microsoft.com/office/drawing/2014/main" id="{A11A5F0A-5D27-4D55-885D-53EC802F4E9B}"/>
              </a:ext>
            </a:extLst>
          </p:cNvPr>
          <p:cNvSpPr>
            <a:spLocks noGrp="1"/>
          </p:cNvSpPr>
          <p:nvPr>
            <p:ph type="body" sz="quarter" idx="11"/>
          </p:nvPr>
        </p:nvSpPr>
        <p:spPr>
          <a:xfrm>
            <a:off x="4023360" y="1046733"/>
            <a:ext cx="7802880" cy="618225"/>
          </a:xfrm>
          <a:prstGeom prst="rect">
            <a:avLst/>
          </a:prstGeom>
        </p:spPr>
        <p:txBody>
          <a:bodyPr anchor="ctr"/>
          <a:lstStyle>
            <a:lvl1pPr marL="0" indent="0">
              <a:lnSpc>
                <a:spcPct val="100000"/>
              </a:lnSpc>
              <a:spcBef>
                <a:spcPts val="0"/>
              </a:spcBef>
              <a:buNone/>
              <a:defRPr lang="en-US" sz="1600" i="1" kern="1200" dirty="0" smtClean="0">
                <a:solidFill>
                  <a:schemeClr val="tx1"/>
                </a:solidFill>
                <a:latin typeface="+mn-lt"/>
                <a:ea typeface="+mn-ea"/>
                <a:cs typeface="+mn-cs"/>
              </a:defRPr>
            </a:lvl1pPr>
            <a:lvl2pPr>
              <a:defRPr lang="en-US" sz="1607" i="1" kern="1200" dirty="0" smtClean="0">
                <a:solidFill>
                  <a:schemeClr val="tx1"/>
                </a:solidFill>
                <a:latin typeface="+mn-lt"/>
                <a:ea typeface="+mn-ea"/>
                <a:cs typeface="+mn-cs"/>
              </a:defRPr>
            </a:lvl2pPr>
            <a:lvl3pPr>
              <a:defRPr lang="en-US" sz="1607" i="1" kern="1200" dirty="0" smtClean="0">
                <a:solidFill>
                  <a:schemeClr val="tx1"/>
                </a:solidFill>
                <a:latin typeface="+mn-lt"/>
                <a:ea typeface="+mn-ea"/>
                <a:cs typeface="+mn-cs"/>
              </a:defRPr>
            </a:lvl3pPr>
            <a:lvl4pPr>
              <a:defRPr lang="en-US" sz="1607" i="1" kern="1200" dirty="0" smtClean="0">
                <a:solidFill>
                  <a:schemeClr val="tx1"/>
                </a:solidFill>
                <a:latin typeface="+mn-lt"/>
                <a:ea typeface="+mn-ea"/>
                <a:cs typeface="+mn-cs"/>
              </a:defRPr>
            </a:lvl4pPr>
            <a:lvl5pPr>
              <a:defRPr lang="en-US" sz="1607" i="1" kern="1200" dirty="0">
                <a:solidFill>
                  <a:schemeClr val="tx1"/>
                </a:solidFill>
                <a:latin typeface="+mn-lt"/>
                <a:ea typeface="+mn-ea"/>
                <a:cs typeface="+mn-cs"/>
              </a:defRPr>
            </a:lvl5pPr>
          </a:lstStyle>
          <a:p>
            <a:pPr lvl="0"/>
            <a:endParaRPr lang="en-US" dirty="0"/>
          </a:p>
        </p:txBody>
      </p:sp>
      <p:sp>
        <p:nvSpPr>
          <p:cNvPr id="10" name="Text Placeholder 4">
            <a:extLst>
              <a:ext uri="{FF2B5EF4-FFF2-40B4-BE49-F238E27FC236}">
                <a16:creationId xmlns:a16="http://schemas.microsoft.com/office/drawing/2014/main" id="{4C5366C5-E086-4D89-B6ED-4F1E261AC182}"/>
              </a:ext>
            </a:extLst>
          </p:cNvPr>
          <p:cNvSpPr>
            <a:spLocks noGrp="1"/>
          </p:cNvSpPr>
          <p:nvPr>
            <p:ph type="body" sz="quarter" idx="10"/>
          </p:nvPr>
        </p:nvSpPr>
        <p:spPr>
          <a:xfrm>
            <a:off x="0" y="1067341"/>
            <a:ext cx="365760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cxnSp>
        <p:nvCxnSpPr>
          <p:cNvPr id="11" name="Straight Connector 10">
            <a:extLst>
              <a:ext uri="{FF2B5EF4-FFF2-40B4-BE49-F238E27FC236}">
                <a16:creationId xmlns:a16="http://schemas.microsoft.com/office/drawing/2014/main" id="{450BFD8D-2301-458F-81F6-770FA1B84452}"/>
              </a:ext>
            </a:extLst>
          </p:cNvPr>
          <p:cNvCxnSpPr/>
          <p:nvPr userDrawn="1"/>
        </p:nvCxnSpPr>
        <p:spPr>
          <a:xfrm>
            <a:off x="6096000" y="1842326"/>
            <a:ext cx="0" cy="47091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522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harts + Divider">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4" name="Text Placeholder 4">
            <a:extLst>
              <a:ext uri="{FF2B5EF4-FFF2-40B4-BE49-F238E27FC236}">
                <a16:creationId xmlns:a16="http://schemas.microsoft.com/office/drawing/2014/main" id="{B20F864E-E57C-41C4-A2B4-6BF7EB141684}"/>
              </a:ext>
            </a:extLst>
          </p:cNvPr>
          <p:cNvSpPr>
            <a:spLocks noGrp="1"/>
          </p:cNvSpPr>
          <p:nvPr>
            <p:ph type="body" sz="quarter" idx="10"/>
          </p:nvPr>
        </p:nvSpPr>
        <p:spPr>
          <a:xfrm>
            <a:off x="0" y="1067341"/>
            <a:ext cx="365760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
        <p:nvSpPr>
          <p:cNvPr id="5" name="Content Placeholder 4">
            <a:extLst>
              <a:ext uri="{FF2B5EF4-FFF2-40B4-BE49-F238E27FC236}">
                <a16:creationId xmlns:a16="http://schemas.microsoft.com/office/drawing/2014/main" id="{B94A8EFD-4BB7-4490-BAE1-84506DE929F7}"/>
              </a:ext>
            </a:extLst>
          </p:cNvPr>
          <p:cNvSpPr>
            <a:spLocks noGrp="1"/>
          </p:cNvSpPr>
          <p:nvPr>
            <p:ph sz="quarter" idx="12"/>
          </p:nvPr>
        </p:nvSpPr>
        <p:spPr>
          <a:xfrm>
            <a:off x="633984" y="1877568"/>
            <a:ext cx="4876800" cy="4681728"/>
          </a:xfrm>
          <a:prstGeom prst="rect">
            <a:avLst/>
          </a:prstGeom>
        </p:spPr>
        <p:txBody>
          <a:bodyPr/>
          <a:lstStyle>
            <a:lvl1pPr marL="0" indent="0">
              <a:lnSpc>
                <a:spcPct val="100000"/>
              </a:lnSpc>
              <a:buNone/>
              <a:defRPr sz="1600">
                <a:solidFill>
                  <a:srgbClr val="262626"/>
                </a:solidFill>
              </a:defRPr>
            </a:lvl1pPr>
            <a:lvl2pPr marL="609585" indent="0">
              <a:lnSpc>
                <a:spcPct val="100000"/>
              </a:lnSpc>
              <a:buNone/>
              <a:defRPr sz="1600">
                <a:solidFill>
                  <a:srgbClr val="262626"/>
                </a:solidFill>
              </a:defRPr>
            </a:lvl2pPr>
            <a:lvl3pPr marL="1219170" indent="0">
              <a:lnSpc>
                <a:spcPct val="100000"/>
              </a:lnSpc>
              <a:buNone/>
              <a:defRPr sz="1600">
                <a:solidFill>
                  <a:srgbClr val="262626"/>
                </a:solidFill>
              </a:defRPr>
            </a:lvl3pPr>
            <a:lvl4pPr marL="1828754" indent="0">
              <a:lnSpc>
                <a:spcPct val="100000"/>
              </a:lnSpc>
              <a:buNone/>
              <a:defRPr sz="1600">
                <a:solidFill>
                  <a:srgbClr val="262626"/>
                </a:solidFill>
              </a:defRPr>
            </a:lvl4pPr>
            <a:lvl5pPr marL="2438339" indent="0">
              <a:lnSpc>
                <a:spcPct val="100000"/>
              </a:lnSpc>
              <a:buNone/>
              <a:defRPr sz="1600">
                <a:solidFill>
                  <a:srgbClr val="26262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4">
            <a:extLst>
              <a:ext uri="{FF2B5EF4-FFF2-40B4-BE49-F238E27FC236}">
                <a16:creationId xmlns:a16="http://schemas.microsoft.com/office/drawing/2014/main" id="{7E99DE72-E5B5-48F8-9097-CCF111401380}"/>
              </a:ext>
            </a:extLst>
          </p:cNvPr>
          <p:cNvSpPr>
            <a:spLocks noGrp="1"/>
          </p:cNvSpPr>
          <p:nvPr>
            <p:ph sz="quarter" idx="13"/>
          </p:nvPr>
        </p:nvSpPr>
        <p:spPr>
          <a:xfrm>
            <a:off x="6681216" y="1877568"/>
            <a:ext cx="4876800" cy="4681728"/>
          </a:xfrm>
          <a:prstGeom prst="rect">
            <a:avLst/>
          </a:prstGeom>
        </p:spPr>
        <p:txBody>
          <a:bodyPr/>
          <a:lstStyle>
            <a:lvl1pPr marL="0" indent="0">
              <a:lnSpc>
                <a:spcPct val="100000"/>
              </a:lnSpc>
              <a:buNone/>
              <a:defRPr sz="1600">
                <a:solidFill>
                  <a:srgbClr val="262626"/>
                </a:solidFill>
              </a:defRPr>
            </a:lvl1pPr>
            <a:lvl2pPr marL="609585" indent="0">
              <a:lnSpc>
                <a:spcPct val="100000"/>
              </a:lnSpc>
              <a:buNone/>
              <a:defRPr sz="1600">
                <a:solidFill>
                  <a:srgbClr val="262626"/>
                </a:solidFill>
              </a:defRPr>
            </a:lvl2pPr>
            <a:lvl3pPr marL="1219170" indent="0">
              <a:lnSpc>
                <a:spcPct val="100000"/>
              </a:lnSpc>
              <a:buNone/>
              <a:defRPr sz="1600">
                <a:solidFill>
                  <a:srgbClr val="262626"/>
                </a:solidFill>
              </a:defRPr>
            </a:lvl3pPr>
            <a:lvl4pPr marL="1828754" indent="0">
              <a:lnSpc>
                <a:spcPct val="100000"/>
              </a:lnSpc>
              <a:buNone/>
              <a:defRPr sz="1600">
                <a:solidFill>
                  <a:srgbClr val="262626"/>
                </a:solidFill>
              </a:defRPr>
            </a:lvl4pPr>
            <a:lvl5pPr marL="2438339" indent="0">
              <a:lnSpc>
                <a:spcPct val="100000"/>
              </a:lnSpc>
              <a:buNone/>
              <a:defRPr sz="1600">
                <a:solidFill>
                  <a:srgbClr val="26262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a:extLst>
              <a:ext uri="{FF2B5EF4-FFF2-40B4-BE49-F238E27FC236}">
                <a16:creationId xmlns:a16="http://schemas.microsoft.com/office/drawing/2014/main" id="{747EDFAB-D164-412D-8406-89BD538AAE7E}"/>
              </a:ext>
            </a:extLst>
          </p:cNvPr>
          <p:cNvSpPr>
            <a:spLocks noGrp="1"/>
          </p:cNvSpPr>
          <p:nvPr>
            <p:ph type="body" sz="quarter" idx="14"/>
          </p:nvPr>
        </p:nvSpPr>
        <p:spPr>
          <a:xfrm>
            <a:off x="6108192" y="1074448"/>
            <a:ext cx="365760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cxnSp>
        <p:nvCxnSpPr>
          <p:cNvPr id="10" name="Straight Connector 9">
            <a:extLst>
              <a:ext uri="{FF2B5EF4-FFF2-40B4-BE49-F238E27FC236}">
                <a16:creationId xmlns:a16="http://schemas.microsoft.com/office/drawing/2014/main" id="{492E2389-AED6-436E-95EA-100C20BA6E01}"/>
              </a:ext>
            </a:extLst>
          </p:cNvPr>
          <p:cNvCxnSpPr>
            <a:cxnSpLocks/>
          </p:cNvCxnSpPr>
          <p:nvPr userDrawn="1"/>
        </p:nvCxnSpPr>
        <p:spPr>
          <a:xfrm>
            <a:off x="6096001" y="1074444"/>
            <a:ext cx="0" cy="548572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9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A835F-D701-4873-BA5A-E22F799B8441}"/>
              </a:ext>
            </a:extLst>
          </p:cNvPr>
          <p:cNvSpPr>
            <a:spLocks noGrp="1"/>
          </p:cNvSpPr>
          <p:nvPr>
            <p:ph type="title"/>
          </p:nvPr>
        </p:nvSpPr>
        <p:spPr/>
        <p:txBody>
          <a:bodyPr/>
          <a:lstStyle/>
          <a:p>
            <a:r>
              <a:rPr lang="en-US"/>
              <a:t>Click to edit Master title style</a:t>
            </a:r>
          </a:p>
        </p:txBody>
      </p:sp>
      <p:sp>
        <p:nvSpPr>
          <p:cNvPr id="3" name="Content Placeholder 4">
            <a:extLst>
              <a:ext uri="{FF2B5EF4-FFF2-40B4-BE49-F238E27FC236}">
                <a16:creationId xmlns:a16="http://schemas.microsoft.com/office/drawing/2014/main" id="{18E26A81-E54B-466D-820C-8A0D706D1F5E}"/>
              </a:ext>
            </a:extLst>
          </p:cNvPr>
          <p:cNvSpPr>
            <a:spLocks noGrp="1"/>
          </p:cNvSpPr>
          <p:nvPr>
            <p:ph sz="quarter" idx="12"/>
          </p:nvPr>
        </p:nvSpPr>
        <p:spPr>
          <a:xfrm>
            <a:off x="487680" y="1877568"/>
            <a:ext cx="333092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a:extLst>
              <a:ext uri="{FF2B5EF4-FFF2-40B4-BE49-F238E27FC236}">
                <a16:creationId xmlns:a16="http://schemas.microsoft.com/office/drawing/2014/main" id="{92EC1086-C4DE-4620-9578-43FE702B5E30}"/>
              </a:ext>
            </a:extLst>
          </p:cNvPr>
          <p:cNvSpPr>
            <a:spLocks noGrp="1"/>
          </p:cNvSpPr>
          <p:nvPr>
            <p:ph sz="quarter" idx="13"/>
          </p:nvPr>
        </p:nvSpPr>
        <p:spPr>
          <a:xfrm>
            <a:off x="4430540" y="1877568"/>
            <a:ext cx="333092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B899B412-D21A-412A-B486-7460782FA579}"/>
              </a:ext>
            </a:extLst>
          </p:cNvPr>
          <p:cNvSpPr>
            <a:spLocks noGrp="1"/>
          </p:cNvSpPr>
          <p:nvPr>
            <p:ph sz="quarter" idx="14"/>
          </p:nvPr>
        </p:nvSpPr>
        <p:spPr>
          <a:xfrm>
            <a:off x="8373400" y="1877568"/>
            <a:ext cx="3330920" cy="4681728"/>
          </a:xfrm>
          <a:prstGeom prst="rect">
            <a:avLst/>
          </a:prstGeom>
        </p:spPr>
        <p:txBody>
          <a:bodyPr/>
          <a:lstStyle>
            <a:lvl1pPr marL="0" indent="0">
              <a:lnSpc>
                <a:spcPct val="100000"/>
              </a:lnSpc>
              <a:buNone/>
              <a:defRPr sz="1600"/>
            </a:lvl1pPr>
            <a:lvl2pPr marL="609585" indent="0">
              <a:lnSpc>
                <a:spcPct val="100000"/>
              </a:lnSpc>
              <a:buNone/>
              <a:defRPr sz="1600"/>
            </a:lvl2pPr>
            <a:lvl3pPr marL="1219170" indent="0">
              <a:lnSpc>
                <a:spcPct val="100000"/>
              </a:lnSpc>
              <a:buNone/>
              <a:defRPr sz="1600"/>
            </a:lvl3pPr>
            <a:lvl4pPr marL="1828754" indent="0">
              <a:lnSpc>
                <a:spcPct val="100000"/>
              </a:lnSpc>
              <a:buNone/>
              <a:defRPr sz="1600"/>
            </a:lvl4pPr>
            <a:lvl5pPr marL="2438339" indent="0">
              <a:lnSpc>
                <a:spcPct val="100000"/>
              </a:lnSpc>
              <a:buNone/>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F41890A3-CEAE-4D8C-81C7-9A5EF65F0ABE}"/>
              </a:ext>
            </a:extLst>
          </p:cNvPr>
          <p:cNvCxnSpPr>
            <a:cxnSpLocks/>
          </p:cNvCxnSpPr>
          <p:nvPr userDrawn="1"/>
        </p:nvCxnSpPr>
        <p:spPr>
          <a:xfrm>
            <a:off x="4145280" y="1074444"/>
            <a:ext cx="0" cy="54857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69CFDF8-A15F-4994-B0F8-0203A4E598D1}"/>
              </a:ext>
            </a:extLst>
          </p:cNvPr>
          <p:cNvCxnSpPr>
            <a:cxnSpLocks/>
          </p:cNvCxnSpPr>
          <p:nvPr userDrawn="1"/>
        </p:nvCxnSpPr>
        <p:spPr>
          <a:xfrm>
            <a:off x="8083296" y="1074444"/>
            <a:ext cx="0" cy="54857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Placeholder 4">
            <a:extLst>
              <a:ext uri="{FF2B5EF4-FFF2-40B4-BE49-F238E27FC236}">
                <a16:creationId xmlns:a16="http://schemas.microsoft.com/office/drawing/2014/main" id="{8835DB0A-3540-49BF-95E6-7A2A3B1094C9}"/>
              </a:ext>
            </a:extLst>
          </p:cNvPr>
          <p:cNvSpPr>
            <a:spLocks noGrp="1"/>
          </p:cNvSpPr>
          <p:nvPr>
            <p:ph type="body" sz="quarter" idx="10"/>
          </p:nvPr>
        </p:nvSpPr>
        <p:spPr>
          <a:xfrm>
            <a:off x="487680" y="1173481"/>
            <a:ext cx="333092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
        <p:nvSpPr>
          <p:cNvPr id="9" name="Text Placeholder 4">
            <a:extLst>
              <a:ext uri="{FF2B5EF4-FFF2-40B4-BE49-F238E27FC236}">
                <a16:creationId xmlns:a16="http://schemas.microsoft.com/office/drawing/2014/main" id="{824B1607-239A-43CA-A832-BD887CB024CC}"/>
              </a:ext>
            </a:extLst>
          </p:cNvPr>
          <p:cNvSpPr>
            <a:spLocks noGrp="1"/>
          </p:cNvSpPr>
          <p:nvPr>
            <p:ph type="body" sz="quarter" idx="15"/>
          </p:nvPr>
        </p:nvSpPr>
        <p:spPr>
          <a:xfrm>
            <a:off x="4430540" y="1173480"/>
            <a:ext cx="3330920"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
        <p:nvSpPr>
          <p:cNvPr id="10" name="Text Placeholder 4">
            <a:extLst>
              <a:ext uri="{FF2B5EF4-FFF2-40B4-BE49-F238E27FC236}">
                <a16:creationId xmlns:a16="http://schemas.microsoft.com/office/drawing/2014/main" id="{D64A0BDF-9FF5-4CC2-B3A4-C78D380C6E8F}"/>
              </a:ext>
            </a:extLst>
          </p:cNvPr>
          <p:cNvSpPr>
            <a:spLocks noGrp="1"/>
          </p:cNvSpPr>
          <p:nvPr>
            <p:ph type="body" sz="quarter" idx="16"/>
          </p:nvPr>
        </p:nvSpPr>
        <p:spPr>
          <a:xfrm>
            <a:off x="8369627" y="1173478"/>
            <a:ext cx="3334692" cy="577009"/>
          </a:xfrm>
          <a:prstGeom prst="rect">
            <a:avLst/>
          </a:prstGeom>
          <a:solidFill>
            <a:schemeClr val="bg2">
              <a:alpha val="30000"/>
            </a:schemeClr>
          </a:solidFill>
        </p:spPr>
        <p:txBody>
          <a:bodyPr anchor="ctr"/>
          <a:lstStyle>
            <a:lvl1pPr marL="0" indent="0" algn="ctr">
              <a:lnSpc>
                <a:spcPct val="100000"/>
              </a:lnSpc>
              <a:buNone/>
              <a:defRPr lang="en-US" sz="2133" b="1" dirty="0">
                <a:solidFill>
                  <a:schemeClr val="accent1"/>
                </a:solidFill>
              </a:defRPr>
            </a:lvl1pPr>
          </a:lstStyle>
          <a:p>
            <a:pPr marL="304792" lvl="0" indent="-304792" algn="ctr">
              <a:lnSpc>
                <a:spcPct val="100000"/>
              </a:lnSpc>
              <a:spcBef>
                <a:spcPts val="0"/>
              </a:spcBef>
            </a:pPr>
            <a:endParaRPr lang="en-US" dirty="0"/>
          </a:p>
        </p:txBody>
      </p:sp>
    </p:spTree>
    <p:extLst>
      <p:ext uri="{BB962C8B-B14F-4D97-AF65-F5344CB8AC3E}">
        <p14:creationId xmlns:p14="http://schemas.microsoft.com/office/powerpoint/2010/main" val="3342891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Charts + Divider">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
        <p:nvSpPr>
          <p:cNvPr id="8" name="Content Placeholder 4">
            <a:extLst>
              <a:ext uri="{FF2B5EF4-FFF2-40B4-BE49-F238E27FC236}">
                <a16:creationId xmlns:a16="http://schemas.microsoft.com/office/drawing/2014/main" id="{7E99DE72-E5B5-48F8-9097-CCF111401380}"/>
              </a:ext>
            </a:extLst>
          </p:cNvPr>
          <p:cNvSpPr>
            <a:spLocks noGrp="1"/>
          </p:cNvSpPr>
          <p:nvPr>
            <p:ph sz="quarter" idx="13"/>
          </p:nvPr>
        </p:nvSpPr>
        <p:spPr>
          <a:xfrm>
            <a:off x="6461760" y="1170432"/>
            <a:ext cx="5364480" cy="5364480"/>
          </a:xfrm>
          <a:prstGeom prst="rect">
            <a:avLst/>
          </a:prstGeom>
        </p:spPr>
        <p:txBody>
          <a:bodyPr/>
          <a:lstStyle>
            <a:lvl1pPr marL="0" indent="0">
              <a:lnSpc>
                <a:spcPct val="100000"/>
              </a:lnSpc>
              <a:buNone/>
              <a:defRPr sz="1600">
                <a:solidFill>
                  <a:schemeClr val="tx1"/>
                </a:solidFill>
              </a:defRPr>
            </a:lvl1pPr>
            <a:lvl2pPr marL="609585" indent="0">
              <a:lnSpc>
                <a:spcPct val="100000"/>
              </a:lnSpc>
              <a:buNone/>
              <a:defRPr sz="1600">
                <a:solidFill>
                  <a:schemeClr val="tx1"/>
                </a:solidFill>
              </a:defRPr>
            </a:lvl2pPr>
            <a:lvl3pPr marL="1219170" indent="0">
              <a:lnSpc>
                <a:spcPct val="100000"/>
              </a:lnSpc>
              <a:buNone/>
              <a:defRPr sz="1600">
                <a:solidFill>
                  <a:schemeClr val="tx1"/>
                </a:solidFill>
              </a:defRPr>
            </a:lvl3pPr>
            <a:lvl4pPr marL="1828754" indent="0">
              <a:lnSpc>
                <a:spcPct val="100000"/>
              </a:lnSpc>
              <a:buNone/>
              <a:defRPr sz="1600">
                <a:solidFill>
                  <a:schemeClr val="tx1"/>
                </a:solidFill>
              </a:defRPr>
            </a:lvl4pPr>
            <a:lvl5pPr marL="2438339" indent="0">
              <a:lnSpc>
                <a:spcPct val="100000"/>
              </a:lnSpc>
              <a:buNone/>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Rectangle 1">
            <a:extLst>
              <a:ext uri="{FF2B5EF4-FFF2-40B4-BE49-F238E27FC236}">
                <a16:creationId xmlns:a16="http://schemas.microsoft.com/office/drawing/2014/main" id="{626D4AE1-0310-4DEF-889E-86E784E41F8D}"/>
              </a:ext>
            </a:extLst>
          </p:cNvPr>
          <p:cNvSpPr/>
          <p:nvPr userDrawn="1"/>
        </p:nvSpPr>
        <p:spPr>
          <a:xfrm>
            <a:off x="1" y="868680"/>
            <a:ext cx="6108191" cy="598932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666721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commenda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D397-03E5-4ABC-8609-D0A7FEDE7109}"/>
              </a:ext>
            </a:extLst>
          </p:cNvPr>
          <p:cNvSpPr>
            <a:spLocks noGrp="1"/>
          </p:cNvSpPr>
          <p:nvPr>
            <p:ph type="title"/>
          </p:nvPr>
        </p:nvSpPr>
        <p:spPr/>
        <p:txBody>
          <a:bodyPr/>
          <a:lstStyle/>
          <a:p>
            <a:r>
              <a:rPr lang="en-US"/>
              <a:t>Click to edit Master title style</a:t>
            </a:r>
          </a:p>
        </p:txBody>
      </p:sp>
      <p:sp>
        <p:nvSpPr>
          <p:cNvPr id="6" name="Text Placeholder 5">
            <a:extLst>
              <a:ext uri="{FF2B5EF4-FFF2-40B4-BE49-F238E27FC236}">
                <a16:creationId xmlns:a16="http://schemas.microsoft.com/office/drawing/2014/main" id="{7E1C4E13-A599-4458-A6DC-DD4119DB8F0C}"/>
              </a:ext>
            </a:extLst>
          </p:cNvPr>
          <p:cNvSpPr>
            <a:spLocks noGrp="1"/>
          </p:cNvSpPr>
          <p:nvPr>
            <p:ph type="body" sz="quarter" idx="10"/>
          </p:nvPr>
        </p:nvSpPr>
        <p:spPr>
          <a:xfrm>
            <a:off x="0" y="1245523"/>
            <a:ext cx="12192000" cy="5120640"/>
          </a:xfrm>
          <a:prstGeom prst="rect">
            <a:avLst/>
          </a:prstGeom>
          <a:solidFill>
            <a:schemeClr val="bg2">
              <a:lumMod val="20000"/>
              <a:lumOff val="80000"/>
            </a:schemeClr>
          </a:solidFill>
        </p:spPr>
        <p:txBody>
          <a:bodyPr lIns="457200" rIns="457200" anchor="ctr"/>
          <a:lstStyle>
            <a:lvl1pPr marL="304792" indent="-304792">
              <a:lnSpc>
                <a:spcPct val="100000"/>
              </a:lnSpc>
              <a:spcBef>
                <a:spcPts val="0"/>
              </a:spcBef>
              <a:buFont typeface="Wingdings" panose="05000000000000000000" pitchFamily="2" charset="2"/>
              <a:buChar char="ü"/>
              <a:defRPr sz="2133"/>
            </a:lvl1pPr>
            <a:lvl2pPr marL="914377" indent="-304792">
              <a:lnSpc>
                <a:spcPct val="100000"/>
              </a:lnSpc>
              <a:buFont typeface="Arial" panose="020B0604020202020204" pitchFamily="34" charset="0"/>
              <a:buChar char="−"/>
              <a:defRPr sz="1867"/>
            </a:lvl2pPr>
            <a:lvl3pPr marL="1523962" indent="-304792">
              <a:lnSpc>
                <a:spcPct val="100000"/>
              </a:lnSpc>
              <a:buFont typeface="Arial" panose="020B0604020202020204" pitchFamily="34" charset="0"/>
              <a:buChar char="•"/>
              <a:defRPr sz="1867"/>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09851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926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D4A9-E1A9-5541-B04E-9364227EFA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F423C-6A8D-1A4E-8E02-0F67BF1C74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14AA67-49BC-1C4D-A257-BDC6D0492350}"/>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5B9DCB5F-F960-7C4A-9891-CC6BA899B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7E09E-BCB9-2246-86CE-E918F0432CC9}"/>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84532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 Methodology">
    <p:spTree>
      <p:nvGrpSpPr>
        <p:cNvPr id="1" name=""/>
        <p:cNvGrpSpPr/>
        <p:nvPr/>
      </p:nvGrpSpPr>
      <p:grpSpPr>
        <a:xfrm>
          <a:off x="0" y="0"/>
          <a:ext cx="0" cy="0"/>
          <a:chOff x="0" y="0"/>
          <a:chExt cx="0" cy="0"/>
        </a:xfrm>
      </p:grpSpPr>
      <p:pic>
        <p:nvPicPr>
          <p:cNvPr id="13" name="Picture 12" descr="photo of gray concrete floor with fogs">
            <a:extLst>
              <a:ext uri="{FF2B5EF4-FFF2-40B4-BE49-F238E27FC236}">
                <a16:creationId xmlns:a16="http://schemas.microsoft.com/office/drawing/2014/main" id="{F242220D-83DA-47DA-AA75-C00DACB45DC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50078" r="1" b="1"/>
          <a:stretch/>
        </p:blipFill>
        <p:spPr bwMode="auto">
          <a:xfrm>
            <a:off x="14" y="7"/>
            <a:ext cx="12191973" cy="6857987"/>
          </a:xfrm>
          <a:prstGeom prst="rect">
            <a:avLst/>
          </a:prstGeom>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430DDCD3-056A-4E8C-BB70-5835443359B4}"/>
              </a:ext>
            </a:extLst>
          </p:cNvPr>
          <p:cNvSpPr/>
          <p:nvPr userDrawn="1"/>
        </p:nvSpPr>
        <p:spPr>
          <a:xfrm>
            <a:off x="0" y="7"/>
            <a:ext cx="12192000" cy="6857987"/>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1" dirty="0"/>
          </a:p>
        </p:txBody>
      </p:sp>
      <p:pic>
        <p:nvPicPr>
          <p:cNvPr id="15" name="Picture 14">
            <a:extLst>
              <a:ext uri="{FF2B5EF4-FFF2-40B4-BE49-F238E27FC236}">
                <a16:creationId xmlns:a16="http://schemas.microsoft.com/office/drawing/2014/main" id="{C81CFF43-F6D9-44D4-A8FE-277B09574C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1186" y="306549"/>
            <a:ext cx="2519916" cy="795919"/>
          </a:xfrm>
          <a:prstGeom prst="rect">
            <a:avLst/>
          </a:prstGeom>
        </p:spPr>
      </p:pic>
      <p:sp>
        <p:nvSpPr>
          <p:cNvPr id="16" name="Freeform: Shape 15">
            <a:extLst>
              <a:ext uri="{FF2B5EF4-FFF2-40B4-BE49-F238E27FC236}">
                <a16:creationId xmlns:a16="http://schemas.microsoft.com/office/drawing/2014/main" id="{3A8AEAD8-E3B4-4C1D-B3B7-1F79D18D02AC}"/>
              </a:ext>
            </a:extLst>
          </p:cNvPr>
          <p:cNvSpPr/>
          <p:nvPr userDrawn="1"/>
        </p:nvSpPr>
        <p:spPr>
          <a:xfrm>
            <a:off x="9314436" y="4281821"/>
            <a:ext cx="2877179" cy="555344"/>
          </a:xfrm>
          <a:custGeom>
            <a:avLst/>
            <a:gdLst>
              <a:gd name="connsiteX0" fmla="*/ 355061 w 2157884"/>
              <a:gd name="connsiteY0" fmla="*/ 0 h 416508"/>
              <a:gd name="connsiteX1" fmla="*/ 2157884 w 2157884"/>
              <a:gd name="connsiteY1" fmla="*/ 0 h 416508"/>
              <a:gd name="connsiteX2" fmla="*/ 2157884 w 2157884"/>
              <a:gd name="connsiteY2" fmla="*/ 416508 h 416508"/>
              <a:gd name="connsiteX3" fmla="*/ 355061 w 2157884"/>
              <a:gd name="connsiteY3" fmla="*/ 416508 h 416508"/>
              <a:gd name="connsiteX4" fmla="*/ 0 w 2157884"/>
              <a:gd name="connsiteY4" fmla="*/ 416508 h 416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884" h="416508">
                <a:moveTo>
                  <a:pt x="355061" y="0"/>
                </a:moveTo>
                <a:lnTo>
                  <a:pt x="2157884" y="0"/>
                </a:lnTo>
                <a:lnTo>
                  <a:pt x="2157884" y="416508"/>
                </a:lnTo>
                <a:lnTo>
                  <a:pt x="355061" y="416508"/>
                </a:lnTo>
                <a:lnTo>
                  <a:pt x="0" y="416508"/>
                </a:lnTo>
                <a:close/>
              </a:path>
            </a:pathLst>
          </a:cu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17" name="Freeform: Shape 16">
            <a:extLst>
              <a:ext uri="{FF2B5EF4-FFF2-40B4-BE49-F238E27FC236}">
                <a16:creationId xmlns:a16="http://schemas.microsoft.com/office/drawing/2014/main" id="{50334C56-D88C-4365-9B9C-AC90FFCFBE0A}"/>
              </a:ext>
            </a:extLst>
          </p:cNvPr>
          <p:cNvSpPr/>
          <p:nvPr userDrawn="1"/>
        </p:nvSpPr>
        <p:spPr>
          <a:xfrm flipV="1">
            <a:off x="0" y="3585476"/>
            <a:ext cx="9788453" cy="1715421"/>
          </a:xfrm>
          <a:custGeom>
            <a:avLst/>
            <a:gdLst>
              <a:gd name="connsiteX0" fmla="*/ 6736203 w 7818118"/>
              <a:gd name="connsiteY0" fmla="*/ 1281007 h 1281007"/>
              <a:gd name="connsiteX1" fmla="*/ 7818118 w 7818118"/>
              <a:gd name="connsiteY1" fmla="*/ 1281007 h 1281007"/>
              <a:gd name="connsiteX2" fmla="*/ 6736204 w 7818118"/>
              <a:gd name="connsiteY2" fmla="*/ 3 h 1281007"/>
              <a:gd name="connsiteX3" fmla="*/ 6736204 w 7818118"/>
              <a:gd name="connsiteY3" fmla="*/ 0 h 1281007"/>
              <a:gd name="connsiteX4" fmla="*/ 0 w 7818118"/>
              <a:gd name="connsiteY4" fmla="*/ 0 h 1281007"/>
              <a:gd name="connsiteX5" fmla="*/ 0 w 7818118"/>
              <a:gd name="connsiteY5" fmla="*/ 1281005 h 1281007"/>
              <a:gd name="connsiteX6" fmla="*/ 6736203 w 7818118"/>
              <a:gd name="connsiteY6" fmla="*/ 1281005 h 128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118" h="1281007">
                <a:moveTo>
                  <a:pt x="6736203" y="1281007"/>
                </a:moveTo>
                <a:lnTo>
                  <a:pt x="7818118" y="1281007"/>
                </a:lnTo>
                <a:lnTo>
                  <a:pt x="6736204" y="3"/>
                </a:lnTo>
                <a:lnTo>
                  <a:pt x="6736204" y="0"/>
                </a:lnTo>
                <a:lnTo>
                  <a:pt x="0" y="0"/>
                </a:lnTo>
                <a:lnTo>
                  <a:pt x="0" y="1281005"/>
                </a:lnTo>
                <a:lnTo>
                  <a:pt x="6736203" y="1281005"/>
                </a:lnTo>
                <a:close/>
              </a:path>
            </a:pathLst>
          </a:cu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18" name="Text Placeholder 12">
            <a:extLst>
              <a:ext uri="{FF2B5EF4-FFF2-40B4-BE49-F238E27FC236}">
                <a16:creationId xmlns:a16="http://schemas.microsoft.com/office/drawing/2014/main" id="{6D033903-BC47-479B-B6F8-98F4F7F89825}"/>
              </a:ext>
            </a:extLst>
          </p:cNvPr>
          <p:cNvSpPr>
            <a:spLocks noGrp="1"/>
          </p:cNvSpPr>
          <p:nvPr>
            <p:ph type="body" sz="quarter" idx="10" hasCustomPrompt="1"/>
          </p:nvPr>
        </p:nvSpPr>
        <p:spPr>
          <a:xfrm>
            <a:off x="279669" y="3833587"/>
            <a:ext cx="8534400" cy="1219200"/>
          </a:xfrm>
          <a:prstGeom prst="rect">
            <a:avLst/>
          </a:prstGeom>
        </p:spPr>
        <p:txBody>
          <a:bodyPr anchor="ctr"/>
          <a:lstStyle>
            <a:lvl1pPr marL="0" indent="0">
              <a:spcBef>
                <a:spcPts val="0"/>
              </a:spcBef>
              <a:buNone/>
              <a:defRPr lang="en-US" sz="3733" b="1" kern="1200" dirty="0" smtClean="0">
                <a:solidFill>
                  <a:schemeClr val="bg1"/>
                </a:solidFill>
                <a:latin typeface="Arial" panose="020B0604020202020204" pitchFamily="34" charset="0"/>
                <a:ea typeface="+mn-ea"/>
                <a:cs typeface="Arial" panose="020B0604020202020204" pitchFamily="34" charset="0"/>
              </a:defRPr>
            </a:lvl1pPr>
            <a:lvl2pPr marL="0" indent="0">
              <a:spcBef>
                <a:spcPts val="0"/>
              </a:spcBef>
              <a:buNone/>
              <a:defRPr lang="en-US" sz="3200" b="1" kern="1200" dirty="0" smtClean="0">
                <a:solidFill>
                  <a:schemeClr val="bg1"/>
                </a:solidFill>
                <a:latin typeface="Arial" panose="020B0604020202020204" pitchFamily="34" charset="0"/>
                <a:ea typeface="+mn-ea"/>
                <a:cs typeface="Arial" panose="020B0604020202020204" pitchFamily="34" charset="0"/>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Client</a:t>
            </a:r>
          </a:p>
          <a:p>
            <a:pPr lvl="1"/>
            <a:r>
              <a:rPr lang="en-US" dirty="0"/>
              <a:t>Add Subtitle</a:t>
            </a:r>
          </a:p>
        </p:txBody>
      </p:sp>
      <p:sp>
        <p:nvSpPr>
          <p:cNvPr id="19" name="Text Placeholder 12">
            <a:extLst>
              <a:ext uri="{FF2B5EF4-FFF2-40B4-BE49-F238E27FC236}">
                <a16:creationId xmlns:a16="http://schemas.microsoft.com/office/drawing/2014/main" id="{696C0531-3529-4B0B-B26F-A15064248882}"/>
              </a:ext>
            </a:extLst>
          </p:cNvPr>
          <p:cNvSpPr>
            <a:spLocks noGrp="1"/>
          </p:cNvSpPr>
          <p:nvPr>
            <p:ph type="body" sz="quarter" idx="11" hasCustomPrompt="1"/>
          </p:nvPr>
        </p:nvSpPr>
        <p:spPr>
          <a:xfrm>
            <a:off x="9570720" y="4314584"/>
            <a:ext cx="2621280" cy="487680"/>
          </a:xfrm>
          <a:prstGeom prst="rect">
            <a:avLst/>
          </a:prstGeom>
        </p:spPr>
        <p:txBody>
          <a:bodyPr anchor="ctr"/>
          <a:lstStyle>
            <a:lvl1pPr marL="0" indent="0" algn="r" defTabSz="1224265" rtl="0" eaLnBrk="1" latinLnBrk="0" hangingPunct="1">
              <a:spcBef>
                <a:spcPts val="0"/>
              </a:spcBef>
              <a:buNone/>
              <a:defRPr lang="en-US" sz="2400" kern="1200" dirty="0" smtClean="0">
                <a:solidFill>
                  <a:schemeClr val="bg1"/>
                </a:solidFill>
                <a:latin typeface="Arial" panose="020B0604020202020204" pitchFamily="34" charset="0"/>
                <a:ea typeface="+mn-ea"/>
                <a:cs typeface="Arial" panose="020B0604020202020204" pitchFamily="34" charset="0"/>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Add Month/Year</a:t>
            </a:r>
          </a:p>
        </p:txBody>
      </p:sp>
      <p:sp>
        <p:nvSpPr>
          <p:cNvPr id="20" name="Text Placeholder 12">
            <a:extLst>
              <a:ext uri="{FF2B5EF4-FFF2-40B4-BE49-F238E27FC236}">
                <a16:creationId xmlns:a16="http://schemas.microsoft.com/office/drawing/2014/main" id="{0F090114-1F6E-4E75-A9CE-D13449B5A570}"/>
              </a:ext>
            </a:extLst>
          </p:cNvPr>
          <p:cNvSpPr>
            <a:spLocks noGrp="1"/>
          </p:cNvSpPr>
          <p:nvPr>
            <p:ph type="body" sz="quarter" idx="12" hasCustomPrompt="1"/>
          </p:nvPr>
        </p:nvSpPr>
        <p:spPr>
          <a:xfrm>
            <a:off x="273224" y="5913176"/>
            <a:ext cx="6925056" cy="379656"/>
          </a:xfrm>
          <a:prstGeom prst="rect">
            <a:avLst/>
          </a:prstGeom>
        </p:spPr>
        <p:txBody>
          <a:bodyPr anchor="ctr">
            <a:spAutoFit/>
          </a:bodyPr>
          <a:lstStyle>
            <a:lvl1pPr marL="0" indent="0" algn="l" defTabSz="1224265" rtl="0" eaLnBrk="1" latinLnBrk="0" hangingPunct="1">
              <a:lnSpc>
                <a:spcPct val="100000"/>
              </a:lnSpc>
              <a:spcBef>
                <a:spcPts val="0"/>
              </a:spcBef>
              <a:spcAft>
                <a:spcPts val="267"/>
              </a:spcAft>
              <a:buNone/>
              <a:defRPr lang="en-US" sz="1867" i="1" kern="1200" dirty="0" smtClean="0">
                <a:solidFill>
                  <a:schemeClr val="bg1"/>
                </a:solidFill>
                <a:latin typeface="Arial" panose="020B0604020202020204" pitchFamily="34" charset="0"/>
                <a:ea typeface="+mn-ea"/>
                <a:cs typeface="Arial" panose="020B0604020202020204" pitchFamily="34" charset="0"/>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Methodology</a:t>
            </a:r>
          </a:p>
        </p:txBody>
      </p:sp>
    </p:spTree>
    <p:extLst>
      <p:ext uri="{BB962C8B-B14F-4D97-AF65-F5344CB8AC3E}">
        <p14:creationId xmlns:p14="http://schemas.microsoft.com/office/powerpoint/2010/main" val="4130891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3BBE8-5A70-834D-840C-931EDF83C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240585-14AA-1544-B6E7-32C3A60B32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7775C-1F52-9A43-8FFC-F437EDCC3137}"/>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822ACF8E-E143-2E42-B0EE-B8CA45D42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9C1E4-2ED5-9145-B7F5-C3643C2BBD79}"/>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419398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5FBF-8E3A-4D41-A273-9724116D65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B7F68B-B5CE-D244-9369-4350CFFED3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4ED101-DB73-4A4D-ABCF-A13B664C81AE}"/>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72B21308-3E47-954B-8EAC-61B9ABB76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38C50-65A7-7849-9BFA-13C56887BA54}"/>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544858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1854-AB85-B54F-B055-BCBE0BD38B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1204B9-E56D-3240-95A7-D6ABF8EAC0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CE5DE-AA81-D641-9125-7D28241A29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C7E03E-284D-1940-90A7-757222A71F7C}"/>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6" name="Footer Placeholder 5">
            <a:extLst>
              <a:ext uri="{FF2B5EF4-FFF2-40B4-BE49-F238E27FC236}">
                <a16:creationId xmlns:a16="http://schemas.microsoft.com/office/drawing/2014/main" id="{4D27139A-1C11-3143-8D55-EB5313F78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9E5EEA-64ED-DF4A-99C8-85AD17BF20CC}"/>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597838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E3808-E7F5-5248-B86D-6D42F35130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2BB85D-9F56-DC4B-9649-8BA683FA3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5E3E68-DF88-5C4C-9BA4-20C80812F7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6E852D-7F17-C84D-9578-FDFBC0F01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D9F7FF-B902-B44C-9609-34988494B8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2B069D-7139-D946-9A13-5CDF1ADCCD7C}"/>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8" name="Footer Placeholder 7">
            <a:extLst>
              <a:ext uri="{FF2B5EF4-FFF2-40B4-BE49-F238E27FC236}">
                <a16:creationId xmlns:a16="http://schemas.microsoft.com/office/drawing/2014/main" id="{22970BB5-78FA-C749-BF32-0364130D9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A744BD-B05F-3D49-A84C-CEA5DE1602DE}"/>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3126903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D0DCB-0F9F-C349-B2DC-4119283AC8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9C4D79-0ABC-F14B-BF81-80BA5DF54B86}"/>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4" name="Footer Placeholder 3">
            <a:extLst>
              <a:ext uri="{FF2B5EF4-FFF2-40B4-BE49-F238E27FC236}">
                <a16:creationId xmlns:a16="http://schemas.microsoft.com/office/drawing/2014/main" id="{EEB80E7B-2AE3-7241-B9BE-6257D9617D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EC4EDD-D163-FA49-9015-C881AD4DC5C1}"/>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2904397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A22AB5-96A9-CC47-BBEC-C9D52DB58815}"/>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3" name="Footer Placeholder 2">
            <a:extLst>
              <a:ext uri="{FF2B5EF4-FFF2-40B4-BE49-F238E27FC236}">
                <a16:creationId xmlns:a16="http://schemas.microsoft.com/office/drawing/2014/main" id="{286FB995-E276-0A4C-8DA6-F012F0DDCA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028AAF-A827-FC49-B7AC-5678F1309064}"/>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063046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04B3-C13B-2947-B5A5-4F3059FFD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BECEEB-A05A-A24E-886F-93039A40B1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893C4A-8C11-414B-975F-109D572462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CA472E-D2A1-5846-BB4F-3FCE75FD0DA3}"/>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6" name="Footer Placeholder 5">
            <a:extLst>
              <a:ext uri="{FF2B5EF4-FFF2-40B4-BE49-F238E27FC236}">
                <a16:creationId xmlns:a16="http://schemas.microsoft.com/office/drawing/2014/main" id="{CC32E258-487B-6446-A304-43E153C37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6C86E-A86D-F04C-A816-57C1610D61F0}"/>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2819648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54E5-B58B-F846-8380-825FFE5C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5575DE-16D2-304A-AB20-08ECF1A710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D9E5BB-6CD5-2040-966F-76CE7B97B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4A1FC-810A-6844-B8E0-63AE98D2F98F}"/>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6" name="Footer Placeholder 5">
            <a:extLst>
              <a:ext uri="{FF2B5EF4-FFF2-40B4-BE49-F238E27FC236}">
                <a16:creationId xmlns:a16="http://schemas.microsoft.com/office/drawing/2014/main" id="{3611AB6E-E124-9A44-87B4-53640D7A1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B6803-9633-5B47-8DDA-903AB874CBE2}"/>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2001578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2FD6-0E6B-F049-A0A3-8AEC03753A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1D79E5-EA78-C944-8E13-298693B909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5FE95-8DF1-1445-B3C7-F849CEB18DEB}"/>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D341E8CD-1F6C-B842-BA78-12FA62AC0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CCB65-96AF-FF46-8BBE-6AC2A366B8B0}"/>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17641591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BD8B8A-8862-4B44-9573-1E64CB63C0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48712A-D196-7946-8862-943D53B947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0AA7D-2936-734F-8281-6BE4080E629C}"/>
              </a:ext>
            </a:extLst>
          </p:cNvPr>
          <p:cNvSpPr>
            <a:spLocks noGrp="1"/>
          </p:cNvSpPr>
          <p:nvPr>
            <p:ph type="dt" sz="half" idx="10"/>
          </p:nvPr>
        </p:nvSpPr>
        <p:spPr/>
        <p:txBody>
          <a:body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A70DA461-8A29-4C42-9FDB-FBB2D970F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12EEC-B06B-AE47-84D2-BB78D6874D42}"/>
              </a:ext>
            </a:extLst>
          </p:cNvPr>
          <p:cNvSpPr>
            <a:spLocks noGrp="1"/>
          </p:cNvSpPr>
          <p:nvPr>
            <p:ph type="sldNum" sz="quarter" idx="12"/>
          </p:nvPr>
        </p:nvSpPr>
        <p:spPr/>
        <p:txBody>
          <a:bodyPr/>
          <a:lstStyle/>
          <a:p>
            <a:fld id="{A3C716CD-6F99-2E45-89DD-81812DA5F33F}" type="slidenum">
              <a:rPr lang="en-US" smtClean="0"/>
              <a:t>‹#›</a:t>
            </a:fld>
            <a:endParaRPr lang="en-US"/>
          </a:p>
        </p:txBody>
      </p:sp>
    </p:spTree>
    <p:extLst>
      <p:ext uri="{BB962C8B-B14F-4D97-AF65-F5344CB8AC3E}">
        <p14:creationId xmlns:p14="http://schemas.microsoft.com/office/powerpoint/2010/main" val="330108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ulti Logo">
    <p:spTree>
      <p:nvGrpSpPr>
        <p:cNvPr id="1" name=""/>
        <p:cNvGrpSpPr/>
        <p:nvPr/>
      </p:nvGrpSpPr>
      <p:grpSpPr>
        <a:xfrm>
          <a:off x="0" y="0"/>
          <a:ext cx="0" cy="0"/>
          <a:chOff x="0" y="0"/>
          <a:chExt cx="0" cy="0"/>
        </a:xfrm>
      </p:grpSpPr>
      <p:pic>
        <p:nvPicPr>
          <p:cNvPr id="3" name="Picture 2" descr="photo of gray concrete floor with fogs">
            <a:extLst>
              <a:ext uri="{FF2B5EF4-FFF2-40B4-BE49-F238E27FC236}">
                <a16:creationId xmlns:a16="http://schemas.microsoft.com/office/drawing/2014/main" id="{A02C15FB-5596-4489-8590-8270D9B4628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50078" r="1" b="8210"/>
          <a:stretch/>
        </p:blipFill>
        <p:spPr bwMode="auto">
          <a:xfrm>
            <a:off x="14" y="7"/>
            <a:ext cx="12191973" cy="5730240"/>
          </a:xfrm>
          <a:prstGeom prst="rect">
            <a:avLst/>
          </a:prstGeom>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868FE30-97AD-40BF-8E4D-CCD093F5538C}"/>
              </a:ext>
            </a:extLst>
          </p:cNvPr>
          <p:cNvSpPr/>
          <p:nvPr userDrawn="1"/>
        </p:nvSpPr>
        <p:spPr>
          <a:xfrm>
            <a:off x="0" y="7"/>
            <a:ext cx="12192000" cy="573024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1" dirty="0"/>
          </a:p>
        </p:txBody>
      </p:sp>
      <p:sp>
        <p:nvSpPr>
          <p:cNvPr id="5" name="Freeform: Shape 4">
            <a:extLst>
              <a:ext uri="{FF2B5EF4-FFF2-40B4-BE49-F238E27FC236}">
                <a16:creationId xmlns:a16="http://schemas.microsoft.com/office/drawing/2014/main" id="{F4EFC49A-ADE9-416A-A77C-4B3D729C4A5D}"/>
              </a:ext>
            </a:extLst>
          </p:cNvPr>
          <p:cNvSpPr/>
          <p:nvPr userDrawn="1"/>
        </p:nvSpPr>
        <p:spPr>
          <a:xfrm>
            <a:off x="9314436" y="4281821"/>
            <a:ext cx="2877179" cy="555344"/>
          </a:xfrm>
          <a:custGeom>
            <a:avLst/>
            <a:gdLst>
              <a:gd name="connsiteX0" fmla="*/ 355061 w 2157884"/>
              <a:gd name="connsiteY0" fmla="*/ 0 h 416508"/>
              <a:gd name="connsiteX1" fmla="*/ 2157884 w 2157884"/>
              <a:gd name="connsiteY1" fmla="*/ 0 h 416508"/>
              <a:gd name="connsiteX2" fmla="*/ 2157884 w 2157884"/>
              <a:gd name="connsiteY2" fmla="*/ 416508 h 416508"/>
              <a:gd name="connsiteX3" fmla="*/ 355061 w 2157884"/>
              <a:gd name="connsiteY3" fmla="*/ 416508 h 416508"/>
              <a:gd name="connsiteX4" fmla="*/ 0 w 2157884"/>
              <a:gd name="connsiteY4" fmla="*/ 416508 h 416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884" h="416508">
                <a:moveTo>
                  <a:pt x="355061" y="0"/>
                </a:moveTo>
                <a:lnTo>
                  <a:pt x="2157884" y="0"/>
                </a:lnTo>
                <a:lnTo>
                  <a:pt x="2157884" y="416508"/>
                </a:lnTo>
                <a:lnTo>
                  <a:pt x="355061" y="416508"/>
                </a:lnTo>
                <a:lnTo>
                  <a:pt x="0" y="416508"/>
                </a:lnTo>
                <a:close/>
              </a:path>
            </a:pathLst>
          </a:cu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6" name="Freeform: Shape 5">
            <a:extLst>
              <a:ext uri="{FF2B5EF4-FFF2-40B4-BE49-F238E27FC236}">
                <a16:creationId xmlns:a16="http://schemas.microsoft.com/office/drawing/2014/main" id="{09407AB3-C65A-43A7-9A0F-3C9526B8F21F}"/>
              </a:ext>
            </a:extLst>
          </p:cNvPr>
          <p:cNvSpPr/>
          <p:nvPr userDrawn="1"/>
        </p:nvSpPr>
        <p:spPr>
          <a:xfrm flipV="1">
            <a:off x="0" y="3585476"/>
            <a:ext cx="9788453" cy="1715421"/>
          </a:xfrm>
          <a:custGeom>
            <a:avLst/>
            <a:gdLst>
              <a:gd name="connsiteX0" fmla="*/ 6736203 w 7818118"/>
              <a:gd name="connsiteY0" fmla="*/ 1281007 h 1281007"/>
              <a:gd name="connsiteX1" fmla="*/ 7818118 w 7818118"/>
              <a:gd name="connsiteY1" fmla="*/ 1281007 h 1281007"/>
              <a:gd name="connsiteX2" fmla="*/ 6736204 w 7818118"/>
              <a:gd name="connsiteY2" fmla="*/ 3 h 1281007"/>
              <a:gd name="connsiteX3" fmla="*/ 6736204 w 7818118"/>
              <a:gd name="connsiteY3" fmla="*/ 0 h 1281007"/>
              <a:gd name="connsiteX4" fmla="*/ 0 w 7818118"/>
              <a:gd name="connsiteY4" fmla="*/ 0 h 1281007"/>
              <a:gd name="connsiteX5" fmla="*/ 0 w 7818118"/>
              <a:gd name="connsiteY5" fmla="*/ 1281005 h 1281007"/>
              <a:gd name="connsiteX6" fmla="*/ 6736203 w 7818118"/>
              <a:gd name="connsiteY6" fmla="*/ 1281005 h 128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118" h="1281007">
                <a:moveTo>
                  <a:pt x="6736203" y="1281007"/>
                </a:moveTo>
                <a:lnTo>
                  <a:pt x="7818118" y="1281007"/>
                </a:lnTo>
                <a:lnTo>
                  <a:pt x="6736204" y="3"/>
                </a:lnTo>
                <a:lnTo>
                  <a:pt x="6736204" y="0"/>
                </a:lnTo>
                <a:lnTo>
                  <a:pt x="0" y="0"/>
                </a:lnTo>
                <a:lnTo>
                  <a:pt x="0" y="1281005"/>
                </a:lnTo>
                <a:lnTo>
                  <a:pt x="6736203" y="1281005"/>
                </a:lnTo>
                <a:close/>
              </a:path>
            </a:pathLst>
          </a:cu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7" name="Text Placeholder 12">
            <a:extLst>
              <a:ext uri="{FF2B5EF4-FFF2-40B4-BE49-F238E27FC236}">
                <a16:creationId xmlns:a16="http://schemas.microsoft.com/office/drawing/2014/main" id="{CBFAFFE2-6466-4E55-B27A-B7C82B2973D6}"/>
              </a:ext>
            </a:extLst>
          </p:cNvPr>
          <p:cNvSpPr>
            <a:spLocks noGrp="1"/>
          </p:cNvSpPr>
          <p:nvPr>
            <p:ph type="body" sz="quarter" idx="10" hasCustomPrompt="1"/>
          </p:nvPr>
        </p:nvSpPr>
        <p:spPr>
          <a:xfrm>
            <a:off x="279669" y="3833587"/>
            <a:ext cx="8534400" cy="1219200"/>
          </a:xfrm>
          <a:prstGeom prst="rect">
            <a:avLst/>
          </a:prstGeom>
        </p:spPr>
        <p:txBody>
          <a:bodyPr anchor="ctr"/>
          <a:lstStyle>
            <a:lvl1pPr marL="0" indent="0">
              <a:spcBef>
                <a:spcPts val="0"/>
              </a:spcBef>
              <a:buNone/>
              <a:defRPr lang="en-US" sz="3733" b="1" kern="1200" dirty="0" smtClean="0">
                <a:solidFill>
                  <a:schemeClr val="bg1"/>
                </a:solidFill>
                <a:latin typeface="+mn-lt"/>
                <a:ea typeface="+mn-ea"/>
                <a:cs typeface="+mn-cs"/>
              </a:defRPr>
            </a:lvl1pPr>
            <a:lvl2pPr marL="0" indent="0">
              <a:spcBef>
                <a:spcPts val="0"/>
              </a:spcBef>
              <a:buNone/>
              <a:defRPr lang="en-US" sz="3200" b="1" kern="1200" dirty="0" smtClean="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Client</a:t>
            </a:r>
          </a:p>
          <a:p>
            <a:pPr lvl="1"/>
            <a:r>
              <a:rPr lang="en-US" dirty="0"/>
              <a:t>Add Subtitle</a:t>
            </a:r>
          </a:p>
        </p:txBody>
      </p:sp>
      <p:sp>
        <p:nvSpPr>
          <p:cNvPr id="8" name="Text Placeholder 12">
            <a:extLst>
              <a:ext uri="{FF2B5EF4-FFF2-40B4-BE49-F238E27FC236}">
                <a16:creationId xmlns:a16="http://schemas.microsoft.com/office/drawing/2014/main" id="{36006FFA-A947-43F3-BE99-632055964609}"/>
              </a:ext>
            </a:extLst>
          </p:cNvPr>
          <p:cNvSpPr>
            <a:spLocks noGrp="1"/>
          </p:cNvSpPr>
          <p:nvPr>
            <p:ph type="body" sz="quarter" idx="11" hasCustomPrompt="1"/>
          </p:nvPr>
        </p:nvSpPr>
        <p:spPr>
          <a:xfrm>
            <a:off x="9570720" y="4314584"/>
            <a:ext cx="2621280" cy="487680"/>
          </a:xfrm>
          <a:prstGeom prst="rect">
            <a:avLst/>
          </a:prstGeom>
        </p:spPr>
        <p:txBody>
          <a:bodyPr anchor="ctr"/>
          <a:lstStyle>
            <a:lvl1pPr marL="0" indent="0" algn="r" defTabSz="1224265" rtl="0" eaLnBrk="1" latinLnBrk="0" hangingPunct="1">
              <a:spcBef>
                <a:spcPts val="0"/>
              </a:spcBef>
              <a:buNone/>
              <a:defRPr lang="en-US" sz="2400" kern="1200" dirty="0" smtClean="0">
                <a:solidFill>
                  <a:schemeClr val="bg1"/>
                </a:solidFill>
                <a:latin typeface="+mn-lt"/>
                <a:ea typeface="+mn-ea"/>
                <a:cs typeface="+mn-cs"/>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Add Month/Year</a:t>
            </a:r>
          </a:p>
        </p:txBody>
      </p:sp>
      <p:sp>
        <p:nvSpPr>
          <p:cNvPr id="9" name="Text Placeholder 12">
            <a:extLst>
              <a:ext uri="{FF2B5EF4-FFF2-40B4-BE49-F238E27FC236}">
                <a16:creationId xmlns:a16="http://schemas.microsoft.com/office/drawing/2014/main" id="{085F5A52-1714-48C1-8D3E-84885FB49A2A}"/>
              </a:ext>
            </a:extLst>
          </p:cNvPr>
          <p:cNvSpPr>
            <a:spLocks noGrp="1"/>
          </p:cNvSpPr>
          <p:nvPr>
            <p:ph type="body" sz="quarter" idx="12" hasCustomPrompt="1"/>
          </p:nvPr>
        </p:nvSpPr>
        <p:spPr>
          <a:xfrm>
            <a:off x="92025" y="6120395"/>
            <a:ext cx="6925056" cy="338554"/>
          </a:xfrm>
          <a:prstGeom prst="rect">
            <a:avLst/>
          </a:prstGeom>
        </p:spPr>
        <p:txBody>
          <a:bodyPr anchor="ctr">
            <a:spAutoFit/>
          </a:bodyPr>
          <a:lstStyle>
            <a:lvl1pPr marL="0" indent="0" algn="l" defTabSz="1224265" rtl="0" eaLnBrk="1" latinLnBrk="0" hangingPunct="1">
              <a:lnSpc>
                <a:spcPct val="100000"/>
              </a:lnSpc>
              <a:spcBef>
                <a:spcPts val="0"/>
              </a:spcBef>
              <a:spcAft>
                <a:spcPts val="267"/>
              </a:spcAft>
              <a:buNone/>
              <a:defRPr lang="en-US" sz="1600" i="1" kern="1200" dirty="0" smtClean="0">
                <a:solidFill>
                  <a:schemeClr val="accent1"/>
                </a:solidFill>
                <a:latin typeface="+mn-lt"/>
                <a:ea typeface="+mn-ea"/>
                <a:cs typeface="+mn-cs"/>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Methodology</a:t>
            </a:r>
          </a:p>
        </p:txBody>
      </p:sp>
    </p:spTree>
    <p:extLst>
      <p:ext uri="{BB962C8B-B14F-4D97-AF65-F5344CB8AC3E}">
        <p14:creationId xmlns:p14="http://schemas.microsoft.com/office/powerpoint/2010/main" val="4222404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Methodology">
    <p:spTree>
      <p:nvGrpSpPr>
        <p:cNvPr id="1" name=""/>
        <p:cNvGrpSpPr/>
        <p:nvPr/>
      </p:nvGrpSpPr>
      <p:grpSpPr>
        <a:xfrm>
          <a:off x="0" y="0"/>
          <a:ext cx="0" cy="0"/>
          <a:chOff x="0" y="0"/>
          <a:chExt cx="0" cy="0"/>
        </a:xfrm>
      </p:grpSpPr>
      <p:pic>
        <p:nvPicPr>
          <p:cNvPr id="13" name="Picture 12" descr="photo of gray concrete floor with fogs">
            <a:extLst>
              <a:ext uri="{FF2B5EF4-FFF2-40B4-BE49-F238E27FC236}">
                <a16:creationId xmlns:a16="http://schemas.microsoft.com/office/drawing/2014/main" id="{F242220D-83DA-47DA-AA75-C00DACB45DC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50078" r="1" b="1"/>
          <a:stretch/>
        </p:blipFill>
        <p:spPr bwMode="auto">
          <a:xfrm>
            <a:off x="14" y="7"/>
            <a:ext cx="12191973" cy="6857987"/>
          </a:xfrm>
          <a:prstGeom prst="rect">
            <a:avLst/>
          </a:prstGeom>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430DDCD3-056A-4E8C-BB70-5835443359B4}"/>
              </a:ext>
            </a:extLst>
          </p:cNvPr>
          <p:cNvSpPr/>
          <p:nvPr userDrawn="1"/>
        </p:nvSpPr>
        <p:spPr>
          <a:xfrm>
            <a:off x="0" y="7"/>
            <a:ext cx="12192000" cy="6857987"/>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21" dirty="0"/>
          </a:p>
        </p:txBody>
      </p:sp>
      <p:pic>
        <p:nvPicPr>
          <p:cNvPr id="15" name="Picture 14">
            <a:extLst>
              <a:ext uri="{FF2B5EF4-FFF2-40B4-BE49-F238E27FC236}">
                <a16:creationId xmlns:a16="http://schemas.microsoft.com/office/drawing/2014/main" id="{C81CFF43-F6D9-44D4-A8FE-277B09574C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1186" y="306549"/>
            <a:ext cx="2519916" cy="795919"/>
          </a:xfrm>
          <a:prstGeom prst="rect">
            <a:avLst/>
          </a:prstGeom>
        </p:spPr>
      </p:pic>
      <p:sp>
        <p:nvSpPr>
          <p:cNvPr id="24" name="Freeform: Shape 23">
            <a:extLst>
              <a:ext uri="{FF2B5EF4-FFF2-40B4-BE49-F238E27FC236}">
                <a16:creationId xmlns:a16="http://schemas.microsoft.com/office/drawing/2014/main" id="{FA9FC13B-DE6B-4D69-A4C5-3AE6DC063777}"/>
              </a:ext>
            </a:extLst>
          </p:cNvPr>
          <p:cNvSpPr/>
          <p:nvPr userDrawn="1"/>
        </p:nvSpPr>
        <p:spPr>
          <a:xfrm>
            <a:off x="9314436" y="4726404"/>
            <a:ext cx="2877179" cy="555344"/>
          </a:xfrm>
          <a:custGeom>
            <a:avLst/>
            <a:gdLst>
              <a:gd name="connsiteX0" fmla="*/ 355061 w 2157884"/>
              <a:gd name="connsiteY0" fmla="*/ 0 h 416508"/>
              <a:gd name="connsiteX1" fmla="*/ 2157884 w 2157884"/>
              <a:gd name="connsiteY1" fmla="*/ 0 h 416508"/>
              <a:gd name="connsiteX2" fmla="*/ 2157884 w 2157884"/>
              <a:gd name="connsiteY2" fmla="*/ 416508 h 416508"/>
              <a:gd name="connsiteX3" fmla="*/ 355061 w 2157884"/>
              <a:gd name="connsiteY3" fmla="*/ 416508 h 416508"/>
              <a:gd name="connsiteX4" fmla="*/ 0 w 2157884"/>
              <a:gd name="connsiteY4" fmla="*/ 416508 h 416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884" h="416508">
                <a:moveTo>
                  <a:pt x="355061" y="0"/>
                </a:moveTo>
                <a:lnTo>
                  <a:pt x="2157884" y="0"/>
                </a:lnTo>
                <a:lnTo>
                  <a:pt x="2157884" y="416508"/>
                </a:lnTo>
                <a:lnTo>
                  <a:pt x="355061" y="416508"/>
                </a:lnTo>
                <a:lnTo>
                  <a:pt x="0" y="416508"/>
                </a:lnTo>
                <a:close/>
              </a:path>
            </a:pathLst>
          </a:cu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26" name="Freeform: Shape 25">
            <a:extLst>
              <a:ext uri="{FF2B5EF4-FFF2-40B4-BE49-F238E27FC236}">
                <a16:creationId xmlns:a16="http://schemas.microsoft.com/office/drawing/2014/main" id="{70ABD554-B387-4D0B-9ECB-1C700C67FAB3}"/>
              </a:ext>
            </a:extLst>
          </p:cNvPr>
          <p:cNvSpPr/>
          <p:nvPr/>
        </p:nvSpPr>
        <p:spPr>
          <a:xfrm flipV="1">
            <a:off x="0" y="4030059"/>
            <a:ext cx="9788453" cy="1715421"/>
          </a:xfrm>
          <a:custGeom>
            <a:avLst/>
            <a:gdLst>
              <a:gd name="connsiteX0" fmla="*/ 6736203 w 7818118"/>
              <a:gd name="connsiteY0" fmla="*/ 1281007 h 1281007"/>
              <a:gd name="connsiteX1" fmla="*/ 7818118 w 7818118"/>
              <a:gd name="connsiteY1" fmla="*/ 1281007 h 1281007"/>
              <a:gd name="connsiteX2" fmla="*/ 6736204 w 7818118"/>
              <a:gd name="connsiteY2" fmla="*/ 3 h 1281007"/>
              <a:gd name="connsiteX3" fmla="*/ 6736204 w 7818118"/>
              <a:gd name="connsiteY3" fmla="*/ 0 h 1281007"/>
              <a:gd name="connsiteX4" fmla="*/ 0 w 7818118"/>
              <a:gd name="connsiteY4" fmla="*/ 0 h 1281007"/>
              <a:gd name="connsiteX5" fmla="*/ 0 w 7818118"/>
              <a:gd name="connsiteY5" fmla="*/ 1281005 h 1281007"/>
              <a:gd name="connsiteX6" fmla="*/ 6736203 w 7818118"/>
              <a:gd name="connsiteY6" fmla="*/ 1281005 h 128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118" h="1281007">
                <a:moveTo>
                  <a:pt x="6736203" y="1281007"/>
                </a:moveTo>
                <a:lnTo>
                  <a:pt x="7818118" y="1281007"/>
                </a:lnTo>
                <a:lnTo>
                  <a:pt x="6736204" y="3"/>
                </a:lnTo>
                <a:lnTo>
                  <a:pt x="6736204" y="0"/>
                </a:lnTo>
                <a:lnTo>
                  <a:pt x="0" y="0"/>
                </a:lnTo>
                <a:lnTo>
                  <a:pt x="0" y="1281005"/>
                </a:lnTo>
                <a:lnTo>
                  <a:pt x="6736203" y="1281005"/>
                </a:lnTo>
                <a:close/>
              </a:path>
            </a:pathLst>
          </a:cu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29" name="Text Placeholder 12">
            <a:extLst>
              <a:ext uri="{FF2B5EF4-FFF2-40B4-BE49-F238E27FC236}">
                <a16:creationId xmlns:a16="http://schemas.microsoft.com/office/drawing/2014/main" id="{FEA8DE4A-F138-48F9-BE93-1928045A72CE}"/>
              </a:ext>
            </a:extLst>
          </p:cNvPr>
          <p:cNvSpPr>
            <a:spLocks noGrp="1"/>
          </p:cNvSpPr>
          <p:nvPr userDrawn="1">
            <p:ph type="body" sz="quarter" idx="10" hasCustomPrompt="1"/>
          </p:nvPr>
        </p:nvSpPr>
        <p:spPr>
          <a:xfrm>
            <a:off x="279669" y="4263605"/>
            <a:ext cx="8534400" cy="1219200"/>
          </a:xfrm>
          <a:prstGeom prst="rect">
            <a:avLst/>
          </a:prstGeom>
        </p:spPr>
        <p:txBody>
          <a:bodyPr anchor="ctr"/>
          <a:lstStyle>
            <a:lvl1pPr marL="0" indent="0">
              <a:lnSpc>
                <a:spcPct val="100000"/>
              </a:lnSpc>
              <a:spcBef>
                <a:spcPts val="0"/>
              </a:spcBef>
              <a:buNone/>
              <a:defRPr lang="en-US" sz="3733" b="1" kern="1200" dirty="0" smtClean="0">
                <a:solidFill>
                  <a:schemeClr val="bg1"/>
                </a:solidFill>
                <a:latin typeface="Arial" panose="020B0604020202020204" pitchFamily="34" charset="0"/>
                <a:ea typeface="+mn-ea"/>
                <a:cs typeface="Arial" panose="020B0604020202020204" pitchFamily="34" charset="0"/>
              </a:defRPr>
            </a:lvl1pPr>
            <a:lvl2pPr marL="0" indent="0">
              <a:lnSpc>
                <a:spcPct val="100000"/>
              </a:lnSpc>
              <a:spcBef>
                <a:spcPts val="0"/>
              </a:spcBef>
              <a:buNone/>
              <a:defRPr lang="en-US" sz="3200" b="1" kern="1200" dirty="0" smtClean="0">
                <a:solidFill>
                  <a:schemeClr val="bg1"/>
                </a:solidFill>
                <a:latin typeface="Arial" panose="020B0604020202020204" pitchFamily="34" charset="0"/>
                <a:ea typeface="+mn-ea"/>
                <a:cs typeface="Arial" panose="020B0604020202020204" pitchFamily="34" charset="0"/>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Client</a:t>
            </a:r>
          </a:p>
          <a:p>
            <a:pPr lvl="1"/>
            <a:r>
              <a:rPr lang="en-US" dirty="0"/>
              <a:t>Add Subtitle</a:t>
            </a:r>
          </a:p>
        </p:txBody>
      </p:sp>
      <p:sp>
        <p:nvSpPr>
          <p:cNvPr id="30" name="Text Placeholder 12">
            <a:extLst>
              <a:ext uri="{FF2B5EF4-FFF2-40B4-BE49-F238E27FC236}">
                <a16:creationId xmlns:a16="http://schemas.microsoft.com/office/drawing/2014/main" id="{5E8B79D7-4DB1-45D1-BBAA-69937D0CBDA3}"/>
              </a:ext>
            </a:extLst>
          </p:cNvPr>
          <p:cNvSpPr>
            <a:spLocks noGrp="1"/>
          </p:cNvSpPr>
          <p:nvPr>
            <p:ph type="body" sz="quarter" idx="11" hasCustomPrompt="1"/>
          </p:nvPr>
        </p:nvSpPr>
        <p:spPr>
          <a:xfrm>
            <a:off x="9570720" y="4763685"/>
            <a:ext cx="2621280" cy="487680"/>
          </a:xfrm>
          <a:prstGeom prst="rect">
            <a:avLst/>
          </a:prstGeom>
        </p:spPr>
        <p:txBody>
          <a:bodyPr anchor="ctr"/>
          <a:lstStyle>
            <a:lvl1pPr marL="0" indent="0" algn="r" defTabSz="1224265" rtl="0" eaLnBrk="1" latinLnBrk="0" hangingPunct="1">
              <a:spcBef>
                <a:spcPts val="0"/>
              </a:spcBef>
              <a:buNone/>
              <a:defRPr lang="en-US" sz="2400" kern="1200" dirty="0" smtClean="0">
                <a:solidFill>
                  <a:schemeClr val="bg1"/>
                </a:solidFill>
                <a:latin typeface="+mn-lt"/>
                <a:ea typeface="+mn-ea"/>
                <a:cs typeface="+mn-cs"/>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Add Month/Year</a:t>
            </a:r>
          </a:p>
        </p:txBody>
      </p:sp>
    </p:spTree>
    <p:extLst>
      <p:ext uri="{BB962C8B-B14F-4D97-AF65-F5344CB8AC3E}">
        <p14:creationId xmlns:p14="http://schemas.microsoft.com/office/powerpoint/2010/main" val="287056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859968-0963-4BE9-86BE-D9E885B27F70}"/>
              </a:ext>
            </a:extLst>
          </p:cNvPr>
          <p:cNvSpPr/>
          <p:nvPr userDrawn="1"/>
        </p:nvSpPr>
        <p:spPr>
          <a:xfrm>
            <a:off x="1" y="0"/>
            <a:ext cx="1219161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4">
            <a:extLst>
              <a:ext uri="{FF2B5EF4-FFF2-40B4-BE49-F238E27FC236}">
                <a16:creationId xmlns:a16="http://schemas.microsoft.com/office/drawing/2014/main" id="{DEDB22F9-C702-4069-A15C-124F8490BD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186" y="306549"/>
            <a:ext cx="2519916" cy="795919"/>
          </a:xfrm>
          <a:prstGeom prst="rect">
            <a:avLst/>
          </a:prstGeom>
        </p:spPr>
      </p:pic>
      <p:sp>
        <p:nvSpPr>
          <p:cNvPr id="6" name="Freeform: Shape 5">
            <a:extLst>
              <a:ext uri="{FF2B5EF4-FFF2-40B4-BE49-F238E27FC236}">
                <a16:creationId xmlns:a16="http://schemas.microsoft.com/office/drawing/2014/main" id="{1983122C-856D-4CF5-BEA9-C4678D2893A1}"/>
              </a:ext>
            </a:extLst>
          </p:cNvPr>
          <p:cNvSpPr/>
          <p:nvPr userDrawn="1"/>
        </p:nvSpPr>
        <p:spPr>
          <a:xfrm>
            <a:off x="9314436" y="4726404"/>
            <a:ext cx="2877179" cy="555344"/>
          </a:xfrm>
          <a:custGeom>
            <a:avLst/>
            <a:gdLst>
              <a:gd name="connsiteX0" fmla="*/ 355061 w 2157884"/>
              <a:gd name="connsiteY0" fmla="*/ 0 h 416508"/>
              <a:gd name="connsiteX1" fmla="*/ 2157884 w 2157884"/>
              <a:gd name="connsiteY1" fmla="*/ 0 h 416508"/>
              <a:gd name="connsiteX2" fmla="*/ 2157884 w 2157884"/>
              <a:gd name="connsiteY2" fmla="*/ 416508 h 416508"/>
              <a:gd name="connsiteX3" fmla="*/ 355061 w 2157884"/>
              <a:gd name="connsiteY3" fmla="*/ 416508 h 416508"/>
              <a:gd name="connsiteX4" fmla="*/ 0 w 2157884"/>
              <a:gd name="connsiteY4" fmla="*/ 416508 h 416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884" h="416508">
                <a:moveTo>
                  <a:pt x="355061" y="0"/>
                </a:moveTo>
                <a:lnTo>
                  <a:pt x="2157884" y="0"/>
                </a:lnTo>
                <a:lnTo>
                  <a:pt x="2157884" y="416508"/>
                </a:lnTo>
                <a:lnTo>
                  <a:pt x="355061" y="416508"/>
                </a:lnTo>
                <a:lnTo>
                  <a:pt x="0" y="416508"/>
                </a:lnTo>
                <a:close/>
              </a:path>
            </a:pathLst>
          </a:cu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7" name="Freeform: Shape 6">
            <a:extLst>
              <a:ext uri="{FF2B5EF4-FFF2-40B4-BE49-F238E27FC236}">
                <a16:creationId xmlns:a16="http://schemas.microsoft.com/office/drawing/2014/main" id="{DF8A07D2-6FCC-4B26-8FCD-DE3C10D83ACB}"/>
              </a:ext>
            </a:extLst>
          </p:cNvPr>
          <p:cNvSpPr/>
          <p:nvPr userDrawn="1"/>
        </p:nvSpPr>
        <p:spPr>
          <a:xfrm flipV="1">
            <a:off x="0" y="4030059"/>
            <a:ext cx="9788453" cy="1715421"/>
          </a:xfrm>
          <a:custGeom>
            <a:avLst/>
            <a:gdLst>
              <a:gd name="connsiteX0" fmla="*/ 6736203 w 7818118"/>
              <a:gd name="connsiteY0" fmla="*/ 1281007 h 1281007"/>
              <a:gd name="connsiteX1" fmla="*/ 7818118 w 7818118"/>
              <a:gd name="connsiteY1" fmla="*/ 1281007 h 1281007"/>
              <a:gd name="connsiteX2" fmla="*/ 6736204 w 7818118"/>
              <a:gd name="connsiteY2" fmla="*/ 3 h 1281007"/>
              <a:gd name="connsiteX3" fmla="*/ 6736204 w 7818118"/>
              <a:gd name="connsiteY3" fmla="*/ 0 h 1281007"/>
              <a:gd name="connsiteX4" fmla="*/ 0 w 7818118"/>
              <a:gd name="connsiteY4" fmla="*/ 0 h 1281007"/>
              <a:gd name="connsiteX5" fmla="*/ 0 w 7818118"/>
              <a:gd name="connsiteY5" fmla="*/ 1281005 h 1281007"/>
              <a:gd name="connsiteX6" fmla="*/ 6736203 w 7818118"/>
              <a:gd name="connsiteY6" fmla="*/ 1281005 h 128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118" h="1281007">
                <a:moveTo>
                  <a:pt x="6736203" y="1281007"/>
                </a:moveTo>
                <a:lnTo>
                  <a:pt x="7818118" y="1281007"/>
                </a:lnTo>
                <a:lnTo>
                  <a:pt x="6736204" y="3"/>
                </a:lnTo>
                <a:lnTo>
                  <a:pt x="6736204" y="0"/>
                </a:lnTo>
                <a:lnTo>
                  <a:pt x="0" y="0"/>
                </a:lnTo>
                <a:lnTo>
                  <a:pt x="0" y="1281005"/>
                </a:lnTo>
                <a:lnTo>
                  <a:pt x="6736203" y="1281005"/>
                </a:lnTo>
                <a:close/>
              </a:path>
            </a:pathLst>
          </a:cu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a:endParaRPr lang="en-US" sz="2421"/>
          </a:p>
        </p:txBody>
      </p:sp>
      <p:sp>
        <p:nvSpPr>
          <p:cNvPr id="8" name="Text Placeholder 12">
            <a:extLst>
              <a:ext uri="{FF2B5EF4-FFF2-40B4-BE49-F238E27FC236}">
                <a16:creationId xmlns:a16="http://schemas.microsoft.com/office/drawing/2014/main" id="{0F769ADF-3AB8-4060-89F4-F587C9A4EDBC}"/>
              </a:ext>
            </a:extLst>
          </p:cNvPr>
          <p:cNvSpPr>
            <a:spLocks noGrp="1"/>
          </p:cNvSpPr>
          <p:nvPr>
            <p:ph type="body" sz="quarter" idx="10" hasCustomPrompt="1"/>
          </p:nvPr>
        </p:nvSpPr>
        <p:spPr>
          <a:xfrm>
            <a:off x="279669" y="4263605"/>
            <a:ext cx="8534400" cy="1219200"/>
          </a:xfrm>
          <a:prstGeom prst="rect">
            <a:avLst/>
          </a:prstGeom>
        </p:spPr>
        <p:txBody>
          <a:bodyPr anchor="ctr"/>
          <a:lstStyle>
            <a:lvl1pPr marL="0" indent="0">
              <a:lnSpc>
                <a:spcPct val="100000"/>
              </a:lnSpc>
              <a:spcBef>
                <a:spcPts val="0"/>
              </a:spcBef>
              <a:buNone/>
              <a:defRPr lang="en-US" sz="3733" b="1" kern="1200" dirty="0" smtClean="0">
                <a:solidFill>
                  <a:schemeClr val="bg1"/>
                </a:solidFill>
                <a:latin typeface="Arial" panose="020B0604020202020204" pitchFamily="34" charset="0"/>
                <a:ea typeface="+mn-ea"/>
                <a:cs typeface="Arial" panose="020B0604020202020204" pitchFamily="34" charset="0"/>
              </a:defRPr>
            </a:lvl1pPr>
            <a:lvl2pPr marL="0" indent="0">
              <a:lnSpc>
                <a:spcPct val="100000"/>
              </a:lnSpc>
              <a:spcBef>
                <a:spcPts val="0"/>
              </a:spcBef>
              <a:buNone/>
              <a:defRPr lang="en-US" sz="3200" b="1" kern="1200" dirty="0" smtClean="0">
                <a:solidFill>
                  <a:schemeClr val="bg1"/>
                </a:solidFill>
                <a:latin typeface="Arial" panose="020B0604020202020204" pitchFamily="34" charset="0"/>
                <a:ea typeface="+mn-ea"/>
                <a:cs typeface="Arial" panose="020B0604020202020204" pitchFamily="34" charset="0"/>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Click to add Client</a:t>
            </a:r>
          </a:p>
          <a:p>
            <a:pPr lvl="1"/>
            <a:r>
              <a:rPr lang="en-US" dirty="0"/>
              <a:t>Add Subtitle</a:t>
            </a:r>
          </a:p>
        </p:txBody>
      </p:sp>
      <p:sp>
        <p:nvSpPr>
          <p:cNvPr id="9" name="Text Placeholder 12">
            <a:extLst>
              <a:ext uri="{FF2B5EF4-FFF2-40B4-BE49-F238E27FC236}">
                <a16:creationId xmlns:a16="http://schemas.microsoft.com/office/drawing/2014/main" id="{8709D423-B611-4F29-9687-5D05E4074E44}"/>
              </a:ext>
            </a:extLst>
          </p:cNvPr>
          <p:cNvSpPr>
            <a:spLocks noGrp="1"/>
          </p:cNvSpPr>
          <p:nvPr>
            <p:ph type="body" sz="quarter" idx="11" hasCustomPrompt="1"/>
          </p:nvPr>
        </p:nvSpPr>
        <p:spPr>
          <a:xfrm>
            <a:off x="9570720" y="4763685"/>
            <a:ext cx="2621280" cy="487680"/>
          </a:xfrm>
          <a:prstGeom prst="rect">
            <a:avLst/>
          </a:prstGeom>
        </p:spPr>
        <p:txBody>
          <a:bodyPr anchor="ctr"/>
          <a:lstStyle>
            <a:lvl1pPr marL="0" indent="0" algn="r" defTabSz="1224265" rtl="0" eaLnBrk="1" latinLnBrk="0" hangingPunct="1">
              <a:spcBef>
                <a:spcPts val="0"/>
              </a:spcBef>
              <a:buNone/>
              <a:defRPr lang="en-US" sz="2400" kern="1200" dirty="0" smtClean="0">
                <a:solidFill>
                  <a:schemeClr val="bg1"/>
                </a:solidFill>
                <a:latin typeface="+mn-lt"/>
                <a:ea typeface="+mn-ea"/>
                <a:cs typeface="+mn-cs"/>
              </a:defRPr>
            </a:lvl1pPr>
            <a:lvl2pPr marL="0" indent="0" algn="r" defTabSz="1224265" rtl="0" eaLnBrk="1" latinLnBrk="0" hangingPunct="1">
              <a:spcBef>
                <a:spcPts val="0"/>
              </a:spcBef>
              <a:buNone/>
              <a:defRPr lang="en-US" sz="2400" kern="1200" dirty="0">
                <a:solidFill>
                  <a:schemeClr val="bg1"/>
                </a:solidFill>
                <a:latin typeface="+mn-lt"/>
                <a:ea typeface="+mn-ea"/>
                <a:cs typeface="+mn-cs"/>
              </a:defRPr>
            </a:lvl2pPr>
            <a:lvl3pPr>
              <a:defRPr lang="en-US" sz="3733" b="1" kern="1200" dirty="0" smtClean="0">
                <a:solidFill>
                  <a:schemeClr val="bg1"/>
                </a:solidFill>
                <a:latin typeface="+mn-lt"/>
                <a:ea typeface="+mn-ea"/>
                <a:cs typeface="+mn-cs"/>
              </a:defRPr>
            </a:lvl3pPr>
            <a:lvl4pPr>
              <a:defRPr lang="en-US" sz="3733" b="1" kern="1200" dirty="0" smtClean="0">
                <a:solidFill>
                  <a:schemeClr val="bg1"/>
                </a:solidFill>
                <a:latin typeface="+mn-lt"/>
                <a:ea typeface="+mn-ea"/>
                <a:cs typeface="+mn-cs"/>
              </a:defRPr>
            </a:lvl4pPr>
            <a:lvl5pPr>
              <a:defRPr lang="en-US" sz="3733" b="1" kern="1200" dirty="0">
                <a:solidFill>
                  <a:schemeClr val="bg1"/>
                </a:solidFill>
                <a:latin typeface="+mn-lt"/>
                <a:ea typeface="+mn-ea"/>
                <a:cs typeface="+mn-cs"/>
              </a:defRPr>
            </a:lvl5pPr>
          </a:lstStyle>
          <a:p>
            <a:pPr lvl="0"/>
            <a:r>
              <a:rPr lang="en-US" dirty="0"/>
              <a:t>Add Month/Year</a:t>
            </a:r>
          </a:p>
        </p:txBody>
      </p:sp>
    </p:spTree>
    <p:extLst>
      <p:ext uri="{BB962C8B-B14F-4D97-AF65-F5344CB8AC3E}">
        <p14:creationId xmlns:p14="http://schemas.microsoft.com/office/powerpoint/2010/main" val="244612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859968-0963-4BE9-86BE-D9E885B27F70}"/>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4" name="Picture 3">
            <a:extLst>
              <a:ext uri="{FF2B5EF4-FFF2-40B4-BE49-F238E27FC236}">
                <a16:creationId xmlns:a16="http://schemas.microsoft.com/office/drawing/2014/main" id="{E1F46A8F-0435-416B-802C-1D4676B0E6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03037" y="2628999"/>
            <a:ext cx="4185928" cy="1600004"/>
          </a:xfrm>
          <a:prstGeom prst="rect">
            <a:avLst/>
          </a:prstGeom>
        </p:spPr>
      </p:pic>
    </p:spTree>
    <p:extLst>
      <p:ext uri="{BB962C8B-B14F-4D97-AF65-F5344CB8AC3E}">
        <p14:creationId xmlns:p14="http://schemas.microsoft.com/office/powerpoint/2010/main" val="51920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40457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ABB9CB0D-EBDD-47EB-A744-E8EE8964A14E}"/>
              </a:ext>
            </a:extLst>
          </p:cNvPr>
          <p:cNvSpPr>
            <a:spLocks noGrp="1"/>
          </p:cNvSpPr>
          <p:nvPr>
            <p:ph type="title" hasCustomPrompt="1"/>
          </p:nvPr>
        </p:nvSpPr>
        <p:spPr>
          <a:xfrm>
            <a:off x="0" y="3"/>
            <a:ext cx="11216640" cy="79634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7246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Finding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E1C4E13-A599-4458-A6DC-DD4119DB8F0C}"/>
              </a:ext>
            </a:extLst>
          </p:cNvPr>
          <p:cNvSpPr>
            <a:spLocks noGrp="1"/>
          </p:cNvSpPr>
          <p:nvPr>
            <p:ph type="body" sz="quarter" idx="10"/>
          </p:nvPr>
        </p:nvSpPr>
        <p:spPr>
          <a:xfrm>
            <a:off x="0" y="1478279"/>
            <a:ext cx="12192000" cy="4655127"/>
          </a:xfrm>
          <a:prstGeom prst="rect">
            <a:avLst/>
          </a:prstGeom>
          <a:solidFill>
            <a:schemeClr val="bg2">
              <a:lumMod val="20000"/>
              <a:lumOff val="80000"/>
            </a:schemeClr>
          </a:solidFill>
        </p:spPr>
        <p:txBody>
          <a:bodyPr lIns="548640" rIns="548640" anchor="ctr"/>
          <a:lstStyle>
            <a:lvl1pPr marL="304792" indent="-304792">
              <a:lnSpc>
                <a:spcPct val="100000"/>
              </a:lnSpc>
              <a:spcBef>
                <a:spcPts val="0"/>
              </a:spcBef>
              <a:buFont typeface="Wingdings" panose="05000000000000000000" pitchFamily="2" charset="2"/>
              <a:buChar char="§"/>
              <a:defRPr sz="2400"/>
            </a:lvl1pPr>
            <a:lvl2pPr marL="914377" indent="-304792">
              <a:lnSpc>
                <a:spcPct val="100000"/>
              </a:lnSpc>
              <a:buFont typeface="Arial" panose="020B0604020202020204" pitchFamily="34" charset="0"/>
              <a:buChar char="−"/>
              <a:defRPr sz="2133"/>
            </a:lvl2pPr>
            <a:lvl3pPr marL="1523962" indent="-304792">
              <a:lnSpc>
                <a:spcPct val="100000"/>
              </a:lnSpc>
              <a:buFont typeface="Arial" panose="020B0604020202020204" pitchFamily="34" charset="0"/>
              <a:buChar char="•"/>
              <a:defRPr sz="2133"/>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715AD397-03E5-4ABC-8609-D0A7FEDE710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5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706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DA55412-FB59-4D70-9F9D-74577037FDFE}"/>
              </a:ext>
            </a:extLst>
          </p:cNvPr>
          <p:cNvSpPr/>
          <p:nvPr userDrawn="1"/>
        </p:nvSpPr>
        <p:spPr>
          <a:xfrm>
            <a:off x="-1" y="73468"/>
            <a:ext cx="11265408" cy="796341"/>
          </a:xfrm>
          <a:custGeom>
            <a:avLst/>
            <a:gdLst>
              <a:gd name="connsiteX0" fmla="*/ 0 w 8226167"/>
              <a:gd name="connsiteY0" fmla="*/ 0 h 457201"/>
              <a:gd name="connsiteX1" fmla="*/ 7772400 w 8226167"/>
              <a:gd name="connsiteY1" fmla="*/ 0 h 457201"/>
              <a:gd name="connsiteX2" fmla="*/ 7772400 w 8226167"/>
              <a:gd name="connsiteY2" fmla="*/ 1 h 457201"/>
              <a:gd name="connsiteX3" fmla="*/ 8226167 w 8226167"/>
              <a:gd name="connsiteY3" fmla="*/ 1 h 457201"/>
              <a:gd name="connsiteX4" fmla="*/ 7772400 w 8226167"/>
              <a:gd name="connsiteY4" fmla="*/ 457201 h 457201"/>
              <a:gd name="connsiteX5" fmla="*/ 7772400 w 8226167"/>
              <a:gd name="connsiteY5" fmla="*/ 457200 h 457201"/>
              <a:gd name="connsiteX6" fmla="*/ 0 w 8226167"/>
              <a:gd name="connsiteY6" fmla="*/ 45720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26167" h="457201">
                <a:moveTo>
                  <a:pt x="0" y="0"/>
                </a:moveTo>
                <a:lnTo>
                  <a:pt x="7772400" y="0"/>
                </a:lnTo>
                <a:lnTo>
                  <a:pt x="7772400" y="1"/>
                </a:lnTo>
                <a:lnTo>
                  <a:pt x="8226167" y="1"/>
                </a:lnTo>
                <a:lnTo>
                  <a:pt x="7772400" y="457201"/>
                </a:lnTo>
                <a:lnTo>
                  <a:pt x="7772400" y="457200"/>
                </a:lnTo>
                <a:lnTo>
                  <a:pt x="0" y="45720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11" dirty="0"/>
          </a:p>
        </p:txBody>
      </p:sp>
      <p:sp>
        <p:nvSpPr>
          <p:cNvPr id="8" name="Freeform: Shape 7">
            <a:extLst>
              <a:ext uri="{FF2B5EF4-FFF2-40B4-BE49-F238E27FC236}">
                <a16:creationId xmlns:a16="http://schemas.microsoft.com/office/drawing/2014/main" id="{46A99346-5600-4EF0-8FF0-064E6A622400}"/>
              </a:ext>
            </a:extLst>
          </p:cNvPr>
          <p:cNvSpPr/>
          <p:nvPr userDrawn="1"/>
        </p:nvSpPr>
        <p:spPr>
          <a:xfrm>
            <a:off x="-1" y="1"/>
            <a:ext cx="11216640" cy="796344"/>
          </a:xfrm>
          <a:custGeom>
            <a:avLst/>
            <a:gdLst>
              <a:gd name="connsiteX0" fmla="*/ 0 w 8226167"/>
              <a:gd name="connsiteY0" fmla="*/ 0 h 457201"/>
              <a:gd name="connsiteX1" fmla="*/ 7772400 w 8226167"/>
              <a:gd name="connsiteY1" fmla="*/ 0 h 457201"/>
              <a:gd name="connsiteX2" fmla="*/ 7772400 w 8226167"/>
              <a:gd name="connsiteY2" fmla="*/ 1 h 457201"/>
              <a:gd name="connsiteX3" fmla="*/ 8226167 w 8226167"/>
              <a:gd name="connsiteY3" fmla="*/ 1 h 457201"/>
              <a:gd name="connsiteX4" fmla="*/ 7772400 w 8226167"/>
              <a:gd name="connsiteY4" fmla="*/ 457201 h 457201"/>
              <a:gd name="connsiteX5" fmla="*/ 7772400 w 8226167"/>
              <a:gd name="connsiteY5" fmla="*/ 457200 h 457201"/>
              <a:gd name="connsiteX6" fmla="*/ 0 w 8226167"/>
              <a:gd name="connsiteY6" fmla="*/ 45720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26167" h="457201">
                <a:moveTo>
                  <a:pt x="0" y="0"/>
                </a:moveTo>
                <a:lnTo>
                  <a:pt x="7772400" y="0"/>
                </a:lnTo>
                <a:lnTo>
                  <a:pt x="7772400" y="1"/>
                </a:lnTo>
                <a:lnTo>
                  <a:pt x="8226167" y="1"/>
                </a:lnTo>
                <a:lnTo>
                  <a:pt x="7772400" y="457201"/>
                </a:lnTo>
                <a:lnTo>
                  <a:pt x="7772400" y="457200"/>
                </a:lnTo>
                <a:lnTo>
                  <a:pt x="0" y="4572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11" u="sng" dirty="0"/>
          </a:p>
        </p:txBody>
      </p:sp>
      <p:sp>
        <p:nvSpPr>
          <p:cNvPr id="9" name="Title Placeholder 8">
            <a:extLst>
              <a:ext uri="{FF2B5EF4-FFF2-40B4-BE49-F238E27FC236}">
                <a16:creationId xmlns:a16="http://schemas.microsoft.com/office/drawing/2014/main" id="{A05B2C98-A687-451F-83B8-CD9EEBB16EFB}"/>
              </a:ext>
            </a:extLst>
          </p:cNvPr>
          <p:cNvSpPr>
            <a:spLocks noGrp="1"/>
          </p:cNvSpPr>
          <p:nvPr>
            <p:ph type="title"/>
          </p:nvPr>
        </p:nvSpPr>
        <p:spPr>
          <a:xfrm>
            <a:off x="0" y="-1"/>
            <a:ext cx="11216640" cy="796341"/>
          </a:xfrm>
          <a:prstGeom prst="rect">
            <a:avLst/>
          </a:prstGeom>
        </p:spPr>
        <p:txBody>
          <a:bodyPr vert="horz" wrap="square" lIns="182880" tIns="45720" rIns="182880" bIns="45720" rtlCol="0" anchor="ctr">
            <a:noAutofit/>
          </a:bodyPr>
          <a:lstStyle/>
          <a:p>
            <a:r>
              <a:rPr lang="en-US" dirty="0"/>
              <a:t>Click to edit master title style</a:t>
            </a:r>
          </a:p>
        </p:txBody>
      </p:sp>
      <p:sp>
        <p:nvSpPr>
          <p:cNvPr id="10" name="Freeform: Shape 9">
            <a:extLst>
              <a:ext uri="{FF2B5EF4-FFF2-40B4-BE49-F238E27FC236}">
                <a16:creationId xmlns:a16="http://schemas.microsoft.com/office/drawing/2014/main" id="{B6173923-C477-47E1-AF29-C86DEDDC37AC}"/>
              </a:ext>
            </a:extLst>
          </p:cNvPr>
          <p:cNvSpPr/>
          <p:nvPr userDrawn="1"/>
        </p:nvSpPr>
        <p:spPr>
          <a:xfrm flipH="1">
            <a:off x="11033760" y="347060"/>
            <a:ext cx="1158240" cy="341376"/>
          </a:xfrm>
          <a:custGeom>
            <a:avLst/>
            <a:gdLst>
              <a:gd name="connsiteX0" fmla="*/ 728087 w 914399"/>
              <a:gd name="connsiteY0" fmla="*/ 0 h 256112"/>
              <a:gd name="connsiteX1" fmla="*/ 0 w 914399"/>
              <a:gd name="connsiteY1" fmla="*/ 0 h 256112"/>
              <a:gd name="connsiteX2" fmla="*/ 0 w 914399"/>
              <a:gd name="connsiteY2" fmla="*/ 256112 h 256112"/>
              <a:gd name="connsiteX3" fmla="*/ 728087 w 914399"/>
              <a:gd name="connsiteY3" fmla="*/ 256112 h 256112"/>
              <a:gd name="connsiteX4" fmla="*/ 728087 w 914399"/>
              <a:gd name="connsiteY4" fmla="*/ 256072 h 256112"/>
              <a:gd name="connsiteX5" fmla="*/ 914399 w 914399"/>
              <a:gd name="connsiteY5" fmla="*/ 256072 h 256112"/>
              <a:gd name="connsiteX6" fmla="*/ 728087 w 914399"/>
              <a:gd name="connsiteY6" fmla="*/ 40 h 25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399" h="256112">
                <a:moveTo>
                  <a:pt x="728087" y="0"/>
                </a:moveTo>
                <a:lnTo>
                  <a:pt x="0" y="0"/>
                </a:lnTo>
                <a:lnTo>
                  <a:pt x="0" y="256112"/>
                </a:lnTo>
                <a:lnTo>
                  <a:pt x="728087" y="256112"/>
                </a:lnTo>
                <a:lnTo>
                  <a:pt x="728087" y="256072"/>
                </a:lnTo>
                <a:lnTo>
                  <a:pt x="914399" y="256072"/>
                </a:lnTo>
                <a:lnTo>
                  <a:pt x="728087" y="40"/>
                </a:lnTo>
                <a:close/>
              </a:path>
            </a:pathLst>
          </a:cu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11"/>
          </a:p>
        </p:txBody>
      </p:sp>
      <p:sp>
        <p:nvSpPr>
          <p:cNvPr id="11" name="TextBox 10">
            <a:extLst>
              <a:ext uri="{FF2B5EF4-FFF2-40B4-BE49-F238E27FC236}">
                <a16:creationId xmlns:a16="http://schemas.microsoft.com/office/drawing/2014/main" id="{790BB3AE-D75A-475D-B6B9-F9C31F554A1E}"/>
              </a:ext>
            </a:extLst>
          </p:cNvPr>
          <p:cNvSpPr txBox="1"/>
          <p:nvPr userDrawn="1"/>
        </p:nvSpPr>
        <p:spPr>
          <a:xfrm>
            <a:off x="11281590" y="379657"/>
            <a:ext cx="856325" cy="277768"/>
          </a:xfrm>
          <a:prstGeom prst="rect">
            <a:avLst/>
          </a:prstGeom>
          <a:noFill/>
        </p:spPr>
        <p:txBody>
          <a:bodyPr wrap="none" rtlCol="0" anchor="ctr">
            <a:spAutoFit/>
          </a:bodyPr>
          <a:lstStyle/>
          <a:p>
            <a:pPr algn="ctr">
              <a:lnSpc>
                <a:spcPct val="100000"/>
              </a:lnSpc>
              <a:spcBef>
                <a:spcPts val="0"/>
              </a:spcBef>
              <a:spcAft>
                <a:spcPts val="0"/>
              </a:spcAft>
            </a:pPr>
            <a:r>
              <a:rPr lang="en-US" sz="1205" dirty="0">
                <a:solidFill>
                  <a:schemeClr val="tx1"/>
                </a:solidFill>
              </a:rPr>
              <a:t>Figure </a:t>
            </a:r>
            <a:fld id="{633955ED-A441-45DE-93D0-7240A93A5B94}" type="slidenum">
              <a:rPr lang="en-US" sz="1205" smtClean="0">
                <a:solidFill>
                  <a:schemeClr val="tx1"/>
                </a:solidFill>
              </a:rPr>
              <a:pPr algn="ctr">
                <a:lnSpc>
                  <a:spcPct val="100000"/>
                </a:lnSpc>
                <a:spcBef>
                  <a:spcPts val="0"/>
                </a:spcBef>
                <a:spcAft>
                  <a:spcPts val="0"/>
                </a:spcAft>
              </a:pPr>
              <a:t>‹#›</a:t>
            </a:fld>
            <a:endParaRPr lang="en-US" sz="1205" dirty="0">
              <a:solidFill>
                <a:schemeClr val="tx1"/>
              </a:solidFill>
            </a:endParaRPr>
          </a:p>
        </p:txBody>
      </p:sp>
    </p:spTree>
    <p:extLst>
      <p:ext uri="{BB962C8B-B14F-4D97-AF65-F5344CB8AC3E}">
        <p14:creationId xmlns:p14="http://schemas.microsoft.com/office/powerpoint/2010/main" val="29221094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1219170" rtl="0" eaLnBrk="1" latinLnBrk="0" hangingPunct="1">
        <a:lnSpc>
          <a:spcPct val="100000"/>
        </a:lnSpc>
        <a:spcBef>
          <a:spcPct val="0"/>
        </a:spcBef>
        <a:buNone/>
        <a:defRPr lang="en-US" sz="2400" b="1" kern="1200" dirty="0">
          <a:solidFill>
            <a:schemeClr val="bg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22">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1CAEB-8021-3444-9598-C49E45A4A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FB668-C738-DF44-90DB-0C013BEEAF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07FF00-BA02-8444-A6F9-6E0E7BC204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FE863-7AAF-5941-B728-22AF3E4FF2F6}" type="datetimeFigureOut">
              <a:rPr lang="en-US" smtClean="0"/>
              <a:t>2/28/2024</a:t>
            </a:fld>
            <a:endParaRPr lang="en-US"/>
          </a:p>
        </p:txBody>
      </p:sp>
      <p:sp>
        <p:nvSpPr>
          <p:cNvPr id="5" name="Footer Placeholder 4">
            <a:extLst>
              <a:ext uri="{FF2B5EF4-FFF2-40B4-BE49-F238E27FC236}">
                <a16:creationId xmlns:a16="http://schemas.microsoft.com/office/drawing/2014/main" id="{9F76F340-0D33-C542-871B-12DCBC8F1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93CDBE-5EE9-784C-8A15-EA19B39D3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716CD-6F99-2E45-89DD-81812DA5F33F}" type="slidenum">
              <a:rPr lang="en-US" smtClean="0"/>
              <a:t>‹#›</a:t>
            </a:fld>
            <a:endParaRPr lang="en-US"/>
          </a:p>
        </p:txBody>
      </p:sp>
    </p:spTree>
    <p:extLst>
      <p:ext uri="{BB962C8B-B14F-4D97-AF65-F5344CB8AC3E}">
        <p14:creationId xmlns:p14="http://schemas.microsoft.com/office/powerpoint/2010/main" val="247455913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5FDACCD-FFAC-4ACF-8D5A-F042D71F590D}"/>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0078" r="1" b="1"/>
          <a:stretch/>
        </p:blipFill>
        <p:spPr bwMode="auto">
          <a:xfrm>
            <a:off x="14" y="7"/>
            <a:ext cx="12191973" cy="6857987"/>
          </a:xfrm>
          <a:prstGeom prst="rect">
            <a:avLst/>
          </a:prstGeom>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F2B1C36C-8813-4D3F-99E3-5B212DECE3B0}"/>
              </a:ext>
              <a:ext uri="{C183D7F6-B498-43B3-948B-1728B52AA6E4}">
                <adec:decorative xmlns:adec="http://schemas.microsoft.com/office/drawing/2017/decorative" val="1"/>
              </a:ext>
            </a:extLst>
          </p:cNvPr>
          <p:cNvSpPr/>
          <p:nvPr/>
        </p:nvSpPr>
        <p:spPr>
          <a:xfrm>
            <a:off x="0" y="7"/>
            <a:ext cx="12192000" cy="6857987"/>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24265"/>
            <a:endParaRPr lang="en-US" sz="2421" dirty="0">
              <a:solidFill>
                <a:prstClr val="white"/>
              </a:solidFill>
              <a:latin typeface="Arial" panose="020B0604020202020204"/>
            </a:endParaRPr>
          </a:p>
        </p:txBody>
      </p:sp>
      <p:pic>
        <p:nvPicPr>
          <p:cNvPr id="9" name="Picture 8" descr="GBAO">
            <a:extLst>
              <a:ext uri="{FF2B5EF4-FFF2-40B4-BE49-F238E27FC236}">
                <a16:creationId xmlns:a16="http://schemas.microsoft.com/office/drawing/2014/main" id="{5F4D8F2E-B298-40D5-9CC2-04671037E9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186" y="306549"/>
            <a:ext cx="2519916" cy="795919"/>
          </a:xfrm>
          <a:prstGeom prst="rect">
            <a:avLst/>
          </a:prstGeom>
        </p:spPr>
      </p:pic>
      <p:sp>
        <p:nvSpPr>
          <p:cNvPr id="16" name="Freeform: Shape 15">
            <a:extLst>
              <a:ext uri="{FF2B5EF4-FFF2-40B4-BE49-F238E27FC236}">
                <a16:creationId xmlns:a16="http://schemas.microsoft.com/office/drawing/2014/main" id="{281E5947-43CD-4EDE-9D67-092B0E60951F}"/>
              </a:ext>
              <a:ext uri="{C183D7F6-B498-43B3-948B-1728B52AA6E4}">
                <adec:decorative xmlns:adec="http://schemas.microsoft.com/office/drawing/2017/decorative" val="1"/>
              </a:ext>
            </a:extLst>
          </p:cNvPr>
          <p:cNvSpPr/>
          <p:nvPr/>
        </p:nvSpPr>
        <p:spPr>
          <a:xfrm flipV="1">
            <a:off x="0" y="2072919"/>
            <a:ext cx="9788453" cy="1715421"/>
          </a:xfrm>
          <a:custGeom>
            <a:avLst/>
            <a:gdLst>
              <a:gd name="connsiteX0" fmla="*/ 6736203 w 7818118"/>
              <a:gd name="connsiteY0" fmla="*/ 1281007 h 1281007"/>
              <a:gd name="connsiteX1" fmla="*/ 7818118 w 7818118"/>
              <a:gd name="connsiteY1" fmla="*/ 1281007 h 1281007"/>
              <a:gd name="connsiteX2" fmla="*/ 6736204 w 7818118"/>
              <a:gd name="connsiteY2" fmla="*/ 3 h 1281007"/>
              <a:gd name="connsiteX3" fmla="*/ 6736204 w 7818118"/>
              <a:gd name="connsiteY3" fmla="*/ 0 h 1281007"/>
              <a:gd name="connsiteX4" fmla="*/ 0 w 7818118"/>
              <a:gd name="connsiteY4" fmla="*/ 0 h 1281007"/>
              <a:gd name="connsiteX5" fmla="*/ 0 w 7818118"/>
              <a:gd name="connsiteY5" fmla="*/ 1281005 h 1281007"/>
              <a:gd name="connsiteX6" fmla="*/ 6736203 w 7818118"/>
              <a:gd name="connsiteY6" fmla="*/ 1281005 h 128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18118" h="1281007">
                <a:moveTo>
                  <a:pt x="6736203" y="1281007"/>
                </a:moveTo>
                <a:lnTo>
                  <a:pt x="7818118" y="1281007"/>
                </a:lnTo>
                <a:lnTo>
                  <a:pt x="6736204" y="3"/>
                </a:lnTo>
                <a:lnTo>
                  <a:pt x="6736204" y="0"/>
                </a:lnTo>
                <a:lnTo>
                  <a:pt x="0" y="0"/>
                </a:lnTo>
                <a:lnTo>
                  <a:pt x="0" y="1281005"/>
                </a:lnTo>
                <a:lnTo>
                  <a:pt x="6736203" y="1281005"/>
                </a:lnTo>
                <a:close/>
              </a:path>
            </a:pathLst>
          </a:cu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defTabSz="1224265"/>
            <a:endParaRPr lang="en-US" sz="2421">
              <a:solidFill>
                <a:prstClr val="white"/>
              </a:solidFill>
              <a:latin typeface="Arial" panose="020B0604020202020204"/>
            </a:endParaRPr>
          </a:p>
        </p:txBody>
      </p:sp>
      <p:sp>
        <p:nvSpPr>
          <p:cNvPr id="20" name="Text Placeholder 19">
            <a:extLst>
              <a:ext uri="{FF2B5EF4-FFF2-40B4-BE49-F238E27FC236}">
                <a16:creationId xmlns:a16="http://schemas.microsoft.com/office/drawing/2014/main" id="{1F3112F9-FDF5-433B-B64F-F4ECD278091C}"/>
              </a:ext>
            </a:extLst>
          </p:cNvPr>
          <p:cNvSpPr>
            <a:spLocks noGrp="1"/>
          </p:cNvSpPr>
          <p:nvPr>
            <p:ph type="body" sz="quarter" idx="10"/>
          </p:nvPr>
        </p:nvSpPr>
        <p:spPr>
          <a:xfrm>
            <a:off x="279669" y="2329907"/>
            <a:ext cx="8534400" cy="1219200"/>
          </a:xfrm>
        </p:spPr>
        <p:txBody>
          <a:bodyPr/>
          <a:lstStyle/>
          <a:p>
            <a:r>
              <a:rPr lang="en-US" sz="3467" dirty="0"/>
              <a:t>Maryland State Education Association</a:t>
            </a:r>
          </a:p>
          <a:p>
            <a:pPr lvl="1"/>
            <a:r>
              <a:rPr lang="en-US" dirty="0"/>
              <a:t>Special Educator Member Research</a:t>
            </a:r>
          </a:p>
        </p:txBody>
      </p:sp>
      <p:sp>
        <p:nvSpPr>
          <p:cNvPr id="19" name="Freeform: Shape 18">
            <a:extLst>
              <a:ext uri="{FF2B5EF4-FFF2-40B4-BE49-F238E27FC236}">
                <a16:creationId xmlns:a16="http://schemas.microsoft.com/office/drawing/2014/main" id="{C47385CD-3AB4-45F9-BE6F-E0F8B642C3AF}"/>
              </a:ext>
              <a:ext uri="{C183D7F6-B498-43B3-948B-1728B52AA6E4}">
                <adec:decorative xmlns:adec="http://schemas.microsoft.com/office/drawing/2017/decorative" val="1"/>
              </a:ext>
            </a:extLst>
          </p:cNvPr>
          <p:cNvSpPr/>
          <p:nvPr/>
        </p:nvSpPr>
        <p:spPr>
          <a:xfrm>
            <a:off x="9314436" y="2778141"/>
            <a:ext cx="2877179" cy="555344"/>
          </a:xfrm>
          <a:custGeom>
            <a:avLst/>
            <a:gdLst>
              <a:gd name="connsiteX0" fmla="*/ 355061 w 2157884"/>
              <a:gd name="connsiteY0" fmla="*/ 0 h 416508"/>
              <a:gd name="connsiteX1" fmla="*/ 2157884 w 2157884"/>
              <a:gd name="connsiteY1" fmla="*/ 0 h 416508"/>
              <a:gd name="connsiteX2" fmla="*/ 2157884 w 2157884"/>
              <a:gd name="connsiteY2" fmla="*/ 416508 h 416508"/>
              <a:gd name="connsiteX3" fmla="*/ 355061 w 2157884"/>
              <a:gd name="connsiteY3" fmla="*/ 416508 h 416508"/>
              <a:gd name="connsiteX4" fmla="*/ 0 w 2157884"/>
              <a:gd name="connsiteY4" fmla="*/ 416508 h 416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884" h="416508">
                <a:moveTo>
                  <a:pt x="355061" y="0"/>
                </a:moveTo>
                <a:lnTo>
                  <a:pt x="2157884" y="0"/>
                </a:lnTo>
                <a:lnTo>
                  <a:pt x="2157884" y="416508"/>
                </a:lnTo>
                <a:lnTo>
                  <a:pt x="355061" y="416508"/>
                </a:lnTo>
                <a:lnTo>
                  <a:pt x="0" y="416508"/>
                </a:lnTo>
                <a:close/>
              </a:path>
            </a:pathLst>
          </a:custGeom>
          <a:solidFill>
            <a:schemeClr val="accent2">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2449" tIns="61224" rIns="122449" bIns="61224" numCol="1" spcCol="0" rtlCol="0" fromWordArt="0" anchor="ctr" anchorCtr="0" forceAA="0" compatLnSpc="1">
            <a:prstTxWarp prst="textNoShape">
              <a:avLst/>
            </a:prstTxWarp>
            <a:noAutofit/>
          </a:bodyPr>
          <a:lstStyle/>
          <a:p>
            <a:pPr algn="ctr" defTabSz="1224265"/>
            <a:endParaRPr lang="en-US" sz="2421" dirty="0">
              <a:solidFill>
                <a:prstClr val="white"/>
              </a:solidFill>
              <a:latin typeface="Arial" panose="020B0604020202020204"/>
            </a:endParaRPr>
          </a:p>
        </p:txBody>
      </p:sp>
      <p:sp>
        <p:nvSpPr>
          <p:cNvPr id="3" name="Text Placeholder 2">
            <a:extLst>
              <a:ext uri="{FF2B5EF4-FFF2-40B4-BE49-F238E27FC236}">
                <a16:creationId xmlns:a16="http://schemas.microsoft.com/office/drawing/2014/main" id="{A21312BD-25F9-4CB2-A2EB-7913024D473E}"/>
              </a:ext>
            </a:extLst>
          </p:cNvPr>
          <p:cNvSpPr>
            <a:spLocks noGrp="1"/>
          </p:cNvSpPr>
          <p:nvPr>
            <p:ph type="body" sz="quarter" idx="11"/>
          </p:nvPr>
        </p:nvSpPr>
        <p:spPr>
          <a:xfrm>
            <a:off x="9570720" y="2810904"/>
            <a:ext cx="2621280" cy="487680"/>
          </a:xfrm>
        </p:spPr>
        <p:txBody>
          <a:bodyPr/>
          <a:lstStyle/>
          <a:p>
            <a:pPr algn="ctr">
              <a:lnSpc>
                <a:spcPct val="100000"/>
              </a:lnSpc>
            </a:pPr>
            <a:r>
              <a:rPr lang="en-US" dirty="0"/>
              <a:t>Summer 2023</a:t>
            </a:r>
          </a:p>
        </p:txBody>
      </p:sp>
      <p:sp>
        <p:nvSpPr>
          <p:cNvPr id="4" name="TextBox 3">
            <a:extLst>
              <a:ext uri="{FF2B5EF4-FFF2-40B4-BE49-F238E27FC236}">
                <a16:creationId xmlns:a16="http://schemas.microsoft.com/office/drawing/2014/main" id="{08BEC76F-3985-67ED-D0C4-3DD1E9D20CF3}"/>
              </a:ext>
            </a:extLst>
          </p:cNvPr>
          <p:cNvSpPr txBox="1"/>
          <p:nvPr/>
        </p:nvSpPr>
        <p:spPr>
          <a:xfrm>
            <a:off x="113519" y="4401034"/>
            <a:ext cx="6096000" cy="2390911"/>
          </a:xfrm>
          <a:prstGeom prst="rect">
            <a:avLst/>
          </a:prstGeom>
          <a:noFill/>
        </p:spPr>
        <p:txBody>
          <a:bodyPr wrap="square">
            <a:spAutoFit/>
          </a:bodyPr>
          <a:lstStyle/>
          <a:p>
            <a:r>
              <a:rPr lang="en-US" sz="1867" b="1" i="1" dirty="0">
                <a:solidFill>
                  <a:schemeClr val="bg1"/>
                </a:solidFill>
                <a:latin typeface="Arial" panose="020B0604020202020204" pitchFamily="34" charset="0"/>
                <a:cs typeface="Arial" panose="020B0604020202020204" pitchFamily="34" charset="0"/>
              </a:rPr>
              <a:t>Qualitative</a:t>
            </a:r>
          </a:p>
          <a:p>
            <a:r>
              <a:rPr lang="en-US" sz="1867" i="1" dirty="0">
                <a:solidFill>
                  <a:schemeClr val="bg1"/>
                </a:solidFill>
                <a:latin typeface="Arial" panose="020B0604020202020204" pitchFamily="34" charset="0"/>
                <a:cs typeface="Arial" panose="020B0604020202020204" pitchFamily="34" charset="0"/>
              </a:rPr>
              <a:t>We conducted three online focus groups of MSEA members who work in special education or primarily with students with special needs. The groups took place on May 23 and May 25 with members who work in Prince George’s, Charles, Montgomery, Howard, Anne Arundel, and Baltimore counties, and counties in Chesapeake Bay and Western Maryland. </a:t>
            </a:r>
          </a:p>
        </p:txBody>
      </p:sp>
      <p:sp>
        <p:nvSpPr>
          <p:cNvPr id="24" name="Text Placeholder 23">
            <a:extLst>
              <a:ext uri="{FF2B5EF4-FFF2-40B4-BE49-F238E27FC236}">
                <a16:creationId xmlns:a16="http://schemas.microsoft.com/office/drawing/2014/main" id="{F8B28805-60A3-471A-BE9F-2C95D16C3202}"/>
              </a:ext>
            </a:extLst>
          </p:cNvPr>
          <p:cNvSpPr>
            <a:spLocks noGrp="1"/>
          </p:cNvSpPr>
          <p:nvPr>
            <p:ph type="body" sz="quarter" idx="12"/>
          </p:nvPr>
        </p:nvSpPr>
        <p:spPr>
          <a:xfrm>
            <a:off x="6567892" y="5430962"/>
            <a:ext cx="5510589" cy="1357038"/>
          </a:xfrm>
        </p:spPr>
        <p:txBody>
          <a:bodyPr/>
          <a:lstStyle/>
          <a:p>
            <a:r>
              <a:rPr lang="en-US" sz="1867" b="1" i="1" dirty="0">
                <a:solidFill>
                  <a:schemeClr val="bg1"/>
                </a:solidFill>
                <a:latin typeface="Arial" panose="020B0604020202020204" pitchFamily="34" charset="0"/>
                <a:cs typeface="Arial" panose="020B0604020202020204" pitchFamily="34" charset="0"/>
              </a:rPr>
              <a:t>Quantitative</a:t>
            </a:r>
            <a:endParaRPr lang="en-US" dirty="0"/>
          </a:p>
          <a:p>
            <a:r>
              <a:rPr lang="en-US" dirty="0"/>
              <a:t>n = 2,896 members</a:t>
            </a:r>
          </a:p>
          <a:p>
            <a:r>
              <a:rPr lang="en-US" dirty="0"/>
              <a:t>Conducted online July 9-16, 2023 via Qualtrics</a:t>
            </a:r>
          </a:p>
          <a:p>
            <a:r>
              <a:rPr lang="en-US" dirty="0"/>
              <a:t>Margin of error = +/- 1.8 percentage points</a:t>
            </a:r>
          </a:p>
        </p:txBody>
      </p:sp>
    </p:spTree>
    <p:extLst>
      <p:ext uri="{BB962C8B-B14F-4D97-AF65-F5344CB8AC3E}">
        <p14:creationId xmlns:p14="http://schemas.microsoft.com/office/powerpoint/2010/main" val="2300396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037E96-BD2E-9270-BC2E-A2CD61679D92}"/>
              </a:ext>
            </a:extLst>
          </p:cNvPr>
          <p:cNvSpPr>
            <a:spLocks noGrp="1"/>
          </p:cNvSpPr>
          <p:nvPr>
            <p:ph type="title"/>
          </p:nvPr>
        </p:nvSpPr>
        <p:spPr>
          <a:xfrm>
            <a:off x="0" y="3"/>
            <a:ext cx="11216640" cy="796343"/>
          </a:xfrm>
        </p:spPr>
        <p:txBody>
          <a:bodyPr/>
          <a:lstStyle/>
          <a:p>
            <a:r>
              <a:rPr lang="en-US" dirty="0"/>
              <a:t>Most Special Education Members Feel “Overwhelmed” Or “Sad” With How Things Are Going At Their Job</a:t>
            </a:r>
          </a:p>
        </p:txBody>
      </p:sp>
      <p:sp>
        <p:nvSpPr>
          <p:cNvPr id="18" name="TextBox 17">
            <a:extLst>
              <a:ext uri="{FF2B5EF4-FFF2-40B4-BE49-F238E27FC236}">
                <a16:creationId xmlns:a16="http://schemas.microsoft.com/office/drawing/2014/main" id="{4891538A-85F7-16A1-4CD0-EFB460D677C0}"/>
              </a:ext>
            </a:extLst>
          </p:cNvPr>
          <p:cNvSpPr txBox="1"/>
          <p:nvPr/>
        </p:nvSpPr>
        <p:spPr>
          <a:xfrm>
            <a:off x="277590" y="1112521"/>
            <a:ext cx="5551772" cy="830997"/>
          </a:xfrm>
          <a:prstGeom prst="rect">
            <a:avLst/>
          </a:prstGeom>
          <a:noFill/>
        </p:spPr>
        <p:txBody>
          <a:bodyPr wrap="square">
            <a:spAutoFit/>
          </a:bodyPr>
          <a:lstStyle/>
          <a:p>
            <a:pPr algn="ctr" defTabSz="1224265"/>
            <a:r>
              <a:rPr lang="en-US" sz="1600" b="1" dirty="0">
                <a:solidFill>
                  <a:srgbClr val="262626"/>
                </a:solidFill>
                <a:latin typeface="Arial" panose="020B0604020202020204" pitchFamily="34" charset="0"/>
                <a:ea typeface="Calibri" panose="020F0502020204030204" pitchFamily="34" charset="0"/>
              </a:rPr>
              <a:t>Q: “I feel _____ about the way things are going for people who work in special education in Maryland these days.”</a:t>
            </a:r>
            <a:endParaRPr lang="en-US" sz="1600" b="1" dirty="0">
              <a:solidFill>
                <a:srgbClr val="262626"/>
              </a:solidFill>
              <a:latin typeface="Arial" panose="020B0604020202020204"/>
            </a:endParaRPr>
          </a:p>
        </p:txBody>
      </p:sp>
      <p:sp>
        <p:nvSpPr>
          <p:cNvPr id="9" name="TextBox 8">
            <a:extLst>
              <a:ext uri="{FF2B5EF4-FFF2-40B4-BE49-F238E27FC236}">
                <a16:creationId xmlns:a16="http://schemas.microsoft.com/office/drawing/2014/main" id="{34B7D624-8D13-54CB-75DC-208ACCA5CB90}"/>
              </a:ext>
            </a:extLst>
          </p:cNvPr>
          <p:cNvSpPr txBox="1"/>
          <p:nvPr/>
        </p:nvSpPr>
        <p:spPr>
          <a:xfrm>
            <a:off x="277091" y="2148840"/>
            <a:ext cx="5541819" cy="4278094"/>
          </a:xfrm>
          <a:prstGeom prst="rect">
            <a:avLst/>
          </a:prstGeom>
          <a:noFill/>
        </p:spPr>
        <p:txBody>
          <a:bodyPr wrap="square">
            <a:spAutoFit/>
          </a:bodyPr>
          <a:lstStyle/>
          <a:p>
            <a:pPr marL="380990" indent="-380990" defTabSz="1224265">
              <a:buFont typeface="Wingdings" panose="05000000000000000000" pitchFamily="2" charset="2"/>
              <a:buChar char="§"/>
            </a:pPr>
            <a:r>
              <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rPr>
              <a:t>Members are stressed about the amount of work and paperwork they have and the lack of staff to help ease the load. </a:t>
            </a:r>
          </a:p>
          <a:p>
            <a:pPr marL="380990" indent="-380990" defTabSz="1224265">
              <a:buFont typeface="Wingdings" panose="05000000000000000000" pitchFamily="2" charset="2"/>
              <a:buChar char="§"/>
            </a:pPr>
            <a:endPar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endParaRPr>
          </a:p>
          <a:p>
            <a:pPr marL="380990" indent="-380990" defTabSz="1224265">
              <a:buFont typeface="Wingdings" panose="05000000000000000000" pitchFamily="2" charset="2"/>
              <a:buChar char="§"/>
            </a:pPr>
            <a:r>
              <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rPr>
              <a:t>They are concerned about student behavior and how to keep students (and themselves) safe.</a:t>
            </a:r>
          </a:p>
          <a:p>
            <a:pPr marL="380990" indent="-380990" defTabSz="1224265">
              <a:buFont typeface="Wingdings" panose="05000000000000000000" pitchFamily="2" charset="2"/>
              <a:buChar char="§"/>
            </a:pPr>
            <a:endPar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endParaRPr>
          </a:p>
          <a:p>
            <a:pPr marL="380990" indent="-380990" defTabSz="1224265">
              <a:buFont typeface="Wingdings" panose="05000000000000000000" pitchFamily="2" charset="2"/>
              <a:buChar char="§"/>
            </a:pPr>
            <a:r>
              <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rPr>
              <a:t>A few members also said that they feel that there is a push to move their students to general education when the students are not ready.</a:t>
            </a:r>
          </a:p>
          <a:p>
            <a:pPr marL="380990" indent="-380990" defTabSz="1224265">
              <a:buFont typeface="Wingdings" panose="05000000000000000000" pitchFamily="2" charset="2"/>
              <a:buChar char="§"/>
            </a:pPr>
            <a:endPar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endParaRPr>
          </a:p>
          <a:p>
            <a:pPr marL="380990" indent="-380990" defTabSz="1224265">
              <a:buFont typeface="Wingdings" panose="05000000000000000000" pitchFamily="2" charset="2"/>
              <a:buChar char="§"/>
            </a:pPr>
            <a:r>
              <a:rPr lang="en-US" sz="1600" dirty="0">
                <a:solidFill>
                  <a:srgbClr val="262626"/>
                </a:solidFill>
                <a:latin typeface="Arial" panose="020B0604020202020204" pitchFamily="34" charset="0"/>
                <a:ea typeface="Times New Roman" panose="02020603050405020304" pitchFamily="18" charset="0"/>
                <a:cs typeface="Arial" panose="020B0604020202020204" pitchFamily="34" charset="0"/>
              </a:rPr>
              <a:t>A few paraeducators mentioned that they often find themselves taking on teachers’ duties. It is worth noting that the one person who felt positive (“excited’) about how things are going works as a case manager exclusively managing cases and does not have to balance caseloads and classroom duties.</a:t>
            </a:r>
            <a:endParaRPr lang="en-US" sz="1600" dirty="0">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017A6B8-E7A9-2687-9A05-5E31E8F0E1B1}"/>
              </a:ext>
            </a:extLst>
          </p:cNvPr>
          <p:cNvSpPr txBox="1"/>
          <p:nvPr/>
        </p:nvSpPr>
        <p:spPr>
          <a:xfrm>
            <a:off x="6239822" y="1051560"/>
            <a:ext cx="5790469" cy="1221168"/>
          </a:xfrm>
          <a:prstGeom prst="rect">
            <a:avLst/>
          </a:prstGeom>
          <a:noFill/>
        </p:spPr>
        <p:txBody>
          <a:bodyPr wrap="square">
            <a:spAutoFit/>
          </a:bodyPr>
          <a:lstStyle/>
          <a:p>
            <a:pPr defTabSz="1224265"/>
            <a:r>
              <a:rPr lang="en-US" sz="1467" i="1" dirty="0">
                <a:solidFill>
                  <a:srgbClr val="262626"/>
                </a:solidFill>
                <a:latin typeface="Arial" panose="020B0604020202020204"/>
              </a:rPr>
              <a:t>“I just feel bad for new teachers who have been starting. We keep losing new teachers. The students I work with, I’m trying to keep them safe. They’ve been injuring themselves; </a:t>
            </a:r>
            <a:r>
              <a:rPr lang="en-US" sz="1467" b="1" i="1" dirty="0">
                <a:solidFill>
                  <a:srgbClr val="1F497D"/>
                </a:solidFill>
                <a:latin typeface="Arial" panose="020B0604020202020204"/>
              </a:rPr>
              <a:t>I’ve been injured… we’re chronically short staffed.</a:t>
            </a:r>
            <a:r>
              <a:rPr lang="en-US" sz="1467" i="1" dirty="0">
                <a:solidFill>
                  <a:srgbClr val="262626"/>
                </a:solidFill>
                <a:latin typeface="Arial" panose="020B0604020202020204"/>
              </a:rPr>
              <a:t> Behavior specialists can only help so much. </a:t>
            </a:r>
            <a:r>
              <a:rPr lang="en-US" sz="1467" b="1" i="1" dirty="0">
                <a:solidFill>
                  <a:srgbClr val="1F497D"/>
                </a:solidFill>
                <a:latin typeface="Arial" panose="020B0604020202020204"/>
              </a:rPr>
              <a:t>Is something terrible going to happen on my watch?”</a:t>
            </a:r>
          </a:p>
        </p:txBody>
      </p:sp>
      <p:sp>
        <p:nvSpPr>
          <p:cNvPr id="14" name="TextBox 13">
            <a:extLst>
              <a:ext uri="{FF2B5EF4-FFF2-40B4-BE49-F238E27FC236}">
                <a16:creationId xmlns:a16="http://schemas.microsoft.com/office/drawing/2014/main" id="{22FDB0D4-56C7-7DB8-00A2-0E626872D25D}"/>
              </a:ext>
            </a:extLst>
          </p:cNvPr>
          <p:cNvSpPr txBox="1"/>
          <p:nvPr/>
        </p:nvSpPr>
        <p:spPr>
          <a:xfrm>
            <a:off x="6217920" y="2870453"/>
            <a:ext cx="5790469" cy="769634"/>
          </a:xfrm>
          <a:prstGeom prst="rect">
            <a:avLst/>
          </a:prstGeom>
          <a:noFill/>
        </p:spPr>
        <p:txBody>
          <a:bodyPr wrap="square">
            <a:spAutoFit/>
          </a:bodyPr>
          <a:lstStyle/>
          <a:p>
            <a:pPr defTabSz="1224265"/>
            <a:r>
              <a:rPr lang="en-US" sz="1467" i="1" dirty="0">
                <a:solidFill>
                  <a:srgbClr val="262626"/>
                </a:solidFill>
                <a:latin typeface="Arial" panose="020B0604020202020204"/>
              </a:rPr>
              <a:t>“So much </a:t>
            </a:r>
            <a:r>
              <a:rPr lang="en-US" sz="1467" b="1" i="1" dirty="0">
                <a:solidFill>
                  <a:srgbClr val="1F497D"/>
                </a:solidFill>
                <a:latin typeface="Arial" panose="020B0604020202020204"/>
              </a:rPr>
              <a:t>paperwork</a:t>
            </a:r>
            <a:r>
              <a:rPr lang="en-US" sz="1467" i="1" dirty="0">
                <a:solidFill>
                  <a:srgbClr val="262626"/>
                </a:solidFill>
                <a:latin typeface="Arial" panose="020B0604020202020204"/>
              </a:rPr>
              <a:t>, so much extra stuff, so many meetings… out of the five special ed instructors at my school, only two are returning next year. </a:t>
            </a:r>
            <a:r>
              <a:rPr lang="en-US" sz="1467" b="1" i="1" dirty="0">
                <a:solidFill>
                  <a:srgbClr val="1F497D"/>
                </a:solidFill>
                <a:latin typeface="Arial" panose="020B0604020202020204"/>
              </a:rPr>
              <a:t>Everyone is running away.”</a:t>
            </a:r>
          </a:p>
        </p:txBody>
      </p:sp>
      <p:sp>
        <p:nvSpPr>
          <p:cNvPr id="16" name="TextBox 15">
            <a:extLst>
              <a:ext uri="{FF2B5EF4-FFF2-40B4-BE49-F238E27FC236}">
                <a16:creationId xmlns:a16="http://schemas.microsoft.com/office/drawing/2014/main" id="{F2A177E2-4BB1-4047-223C-53073B90FBDD}"/>
              </a:ext>
            </a:extLst>
          </p:cNvPr>
          <p:cNvSpPr txBox="1"/>
          <p:nvPr/>
        </p:nvSpPr>
        <p:spPr>
          <a:xfrm>
            <a:off x="6228871" y="5379721"/>
            <a:ext cx="5790469" cy="1221168"/>
          </a:xfrm>
          <a:prstGeom prst="rect">
            <a:avLst/>
          </a:prstGeom>
          <a:noFill/>
        </p:spPr>
        <p:txBody>
          <a:bodyPr wrap="square">
            <a:spAutoFit/>
          </a:bodyPr>
          <a:lstStyle/>
          <a:p>
            <a:pPr defTabSz="1224265"/>
            <a:r>
              <a:rPr lang="en-US" sz="1467" i="1" dirty="0">
                <a:solidFill>
                  <a:srgbClr val="262626"/>
                </a:solidFill>
                <a:latin typeface="Arial" panose="020B0604020202020204"/>
              </a:rPr>
              <a:t>“The </a:t>
            </a:r>
            <a:r>
              <a:rPr lang="en-US" sz="1467" b="1" i="1" dirty="0">
                <a:solidFill>
                  <a:srgbClr val="1F497D"/>
                </a:solidFill>
                <a:latin typeface="Arial" panose="020B0604020202020204"/>
              </a:rPr>
              <a:t>paperwork is insurmountable, the data collection is intense, and the needs of the kids are very significant. </a:t>
            </a:r>
            <a:r>
              <a:rPr lang="en-US" sz="1467" i="1" dirty="0">
                <a:solidFill>
                  <a:srgbClr val="262626"/>
                </a:solidFill>
                <a:latin typeface="Arial" panose="020B0604020202020204"/>
              </a:rPr>
              <a:t>There are not systems in place to appropriately support kids with significant needs. Not enough people, resources, programs, all of it really.”</a:t>
            </a:r>
          </a:p>
        </p:txBody>
      </p:sp>
      <p:sp>
        <p:nvSpPr>
          <p:cNvPr id="15" name="TextBox 14">
            <a:extLst>
              <a:ext uri="{FF2B5EF4-FFF2-40B4-BE49-F238E27FC236}">
                <a16:creationId xmlns:a16="http://schemas.microsoft.com/office/drawing/2014/main" id="{1AB5B113-8339-D63D-884E-220249102858}"/>
              </a:ext>
            </a:extLst>
          </p:cNvPr>
          <p:cNvSpPr txBox="1"/>
          <p:nvPr/>
        </p:nvSpPr>
        <p:spPr>
          <a:xfrm>
            <a:off x="6250774" y="4012235"/>
            <a:ext cx="5790469" cy="995401"/>
          </a:xfrm>
          <a:prstGeom prst="rect">
            <a:avLst/>
          </a:prstGeom>
          <a:noFill/>
        </p:spPr>
        <p:txBody>
          <a:bodyPr wrap="square">
            <a:spAutoFit/>
          </a:bodyPr>
          <a:lstStyle/>
          <a:p>
            <a:pPr defTabSz="1224265"/>
            <a:r>
              <a:rPr lang="en-US" sz="1467" i="1" dirty="0">
                <a:solidFill>
                  <a:srgbClr val="262626"/>
                </a:solidFill>
                <a:latin typeface="Arial" panose="020B0604020202020204"/>
              </a:rPr>
              <a:t>“I see </a:t>
            </a:r>
            <a:r>
              <a:rPr lang="en-US" sz="1467" b="1" i="1" dirty="0">
                <a:solidFill>
                  <a:srgbClr val="1F497D"/>
                </a:solidFill>
                <a:latin typeface="Arial" panose="020B0604020202020204"/>
              </a:rPr>
              <a:t>special ed teachers being spread thin</a:t>
            </a:r>
            <a:r>
              <a:rPr lang="en-US" sz="1467" i="1" dirty="0">
                <a:solidFill>
                  <a:srgbClr val="262626"/>
                </a:solidFill>
                <a:latin typeface="Arial" panose="020B0604020202020204"/>
              </a:rPr>
              <a:t>. In my county there are special ed teachers [for whom] education was not their first choice. Because of the shortage, </a:t>
            </a:r>
            <a:r>
              <a:rPr lang="en-US" sz="1467" b="1" i="1" dirty="0">
                <a:solidFill>
                  <a:srgbClr val="1F497D"/>
                </a:solidFill>
                <a:latin typeface="Arial" panose="020B0604020202020204"/>
              </a:rPr>
              <a:t>they’re filling positions with people who aren’t passionate or qualified.”</a:t>
            </a:r>
          </a:p>
        </p:txBody>
      </p:sp>
    </p:spTree>
    <p:extLst>
      <p:ext uri="{BB962C8B-B14F-4D97-AF65-F5344CB8AC3E}">
        <p14:creationId xmlns:p14="http://schemas.microsoft.com/office/powerpoint/2010/main" val="268646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109AE-7949-00A1-F70A-F9FB3F616BF0}"/>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04163908-2CE6-8345-1DE9-3ECC4FE6BADA}"/>
              </a:ext>
            </a:extLst>
          </p:cNvPr>
          <p:cNvSpPr>
            <a:spLocks noGrp="1"/>
          </p:cNvSpPr>
          <p:nvPr>
            <p:ph type="title"/>
          </p:nvPr>
        </p:nvSpPr>
        <p:spPr/>
        <p:txBody>
          <a:bodyPr/>
          <a:lstStyle/>
          <a:p>
            <a:r>
              <a:rPr lang="en-US" dirty="0"/>
              <a:t>Special Educators Don’t Feel Supported</a:t>
            </a:r>
          </a:p>
        </p:txBody>
      </p:sp>
      <p:sp>
        <p:nvSpPr>
          <p:cNvPr id="6" name="TextBox 5">
            <a:extLst>
              <a:ext uri="{FF2B5EF4-FFF2-40B4-BE49-F238E27FC236}">
                <a16:creationId xmlns:a16="http://schemas.microsoft.com/office/drawing/2014/main" id="{57AF325B-A242-ADEC-7DAC-32A4309D9FE1}"/>
              </a:ext>
            </a:extLst>
          </p:cNvPr>
          <p:cNvSpPr txBox="1"/>
          <p:nvPr/>
        </p:nvSpPr>
        <p:spPr>
          <a:xfrm>
            <a:off x="924560" y="1267270"/>
            <a:ext cx="10515600" cy="1815882"/>
          </a:xfrm>
          <a:prstGeom prst="rect">
            <a:avLst/>
          </a:prstGeom>
          <a:solidFill>
            <a:schemeClr val="bg2">
              <a:lumMod val="20000"/>
              <a:lumOff val="80000"/>
            </a:schemeClr>
          </a:solidFill>
        </p:spPr>
        <p:txBody>
          <a:bodyPr wrap="square" rtlCol="0">
            <a:spAutoFit/>
          </a:bodyPr>
          <a:lstStyle/>
          <a:p>
            <a:r>
              <a:rPr lang="en-US" sz="1600" b="1" i="0" u="none" strike="noStrike" baseline="0" dirty="0">
                <a:solidFill>
                  <a:srgbClr val="000000"/>
                </a:solidFill>
                <a:latin typeface="Arial" panose="020B0604020202020204" pitchFamily="34" charset="0"/>
              </a:rPr>
              <a:t>Members prioritize addressing staff shortages. </a:t>
            </a:r>
            <a:r>
              <a:rPr lang="en-US" sz="1600" b="0" i="0" u="none" strike="noStrike" baseline="0" dirty="0">
                <a:solidFill>
                  <a:srgbClr val="000000"/>
                </a:solidFill>
                <a:latin typeface="Arial" panose="020B0604020202020204" pitchFamily="34" charset="0"/>
              </a:rPr>
              <a:t>Members overwhelmingly said addressing the staff shortage will make their jobs easier. If they had more staff, they’d have lighter caseloads, less paperwork, and the ability to focus more on their students. Members also mentioned the importance of hiring staff that are qualified to work in special education. Some said they wished their schools had specific positions, like IEP clerks to help with data entry. Members also mentioned creating programs or positions that are specific to students with certain needs rather than a one-size fits all approach. Having additional planning days (SPED days) that they can actually use and be available for would also help ease workloads. </a:t>
            </a:r>
          </a:p>
        </p:txBody>
      </p:sp>
      <p:sp>
        <p:nvSpPr>
          <p:cNvPr id="7" name="TextBox 6">
            <a:extLst>
              <a:ext uri="{FF2B5EF4-FFF2-40B4-BE49-F238E27FC236}">
                <a16:creationId xmlns:a16="http://schemas.microsoft.com/office/drawing/2014/main" id="{DA2B772E-B8C8-33E0-7DF4-DEB82D87F316}"/>
              </a:ext>
            </a:extLst>
          </p:cNvPr>
          <p:cNvSpPr txBox="1"/>
          <p:nvPr/>
        </p:nvSpPr>
        <p:spPr>
          <a:xfrm>
            <a:off x="924560" y="3429000"/>
            <a:ext cx="10515600" cy="1323439"/>
          </a:xfrm>
          <a:prstGeom prst="rect">
            <a:avLst/>
          </a:prstGeom>
          <a:solidFill>
            <a:schemeClr val="bg2">
              <a:lumMod val="20000"/>
              <a:lumOff val="80000"/>
            </a:schemeClr>
          </a:solidFill>
        </p:spPr>
        <p:txBody>
          <a:bodyPr wrap="square" rtlCol="0">
            <a:spAutoFit/>
          </a:bodyPr>
          <a:lstStyle/>
          <a:p>
            <a:r>
              <a:rPr lang="en-US" sz="1600" b="1" i="0" u="none" strike="noStrike" baseline="0" dirty="0">
                <a:solidFill>
                  <a:srgbClr val="000000"/>
                </a:solidFill>
                <a:latin typeface="Arial" panose="020B0604020202020204" pitchFamily="34" charset="0"/>
              </a:rPr>
              <a:t>Members don’t feel like they are being listened to. </a:t>
            </a:r>
            <a:r>
              <a:rPr lang="en-US" sz="1600" b="0" i="0" u="none" strike="noStrike" baseline="0" dirty="0">
                <a:solidFill>
                  <a:srgbClr val="000000"/>
                </a:solidFill>
                <a:latin typeface="Arial" panose="020B0604020202020204" pitchFamily="34" charset="0"/>
              </a:rPr>
              <a:t>Several members said that they don’t receive follow-up or solutions when they voice concerns to their school. Members were mixed in feeling supported by school administration. Those who felt supported said they heard and saw their administration “on the ground” and administration had “open door policies.” Most members felt distant from their central office and central office staff don’t seem to come by often enough to understand what they’re going through. </a:t>
            </a:r>
          </a:p>
        </p:txBody>
      </p:sp>
      <p:sp>
        <p:nvSpPr>
          <p:cNvPr id="2" name="TextBox 1">
            <a:extLst>
              <a:ext uri="{FF2B5EF4-FFF2-40B4-BE49-F238E27FC236}">
                <a16:creationId xmlns:a16="http://schemas.microsoft.com/office/drawing/2014/main" id="{3A445F94-3310-D11E-085A-8F05B9B00EEA}"/>
              </a:ext>
            </a:extLst>
          </p:cNvPr>
          <p:cNvSpPr txBox="1"/>
          <p:nvPr/>
        </p:nvSpPr>
        <p:spPr>
          <a:xfrm>
            <a:off x="924560" y="5052121"/>
            <a:ext cx="10515600" cy="1077218"/>
          </a:xfrm>
          <a:prstGeom prst="rect">
            <a:avLst/>
          </a:prstGeom>
          <a:solidFill>
            <a:schemeClr val="bg2">
              <a:lumMod val="20000"/>
              <a:lumOff val="80000"/>
            </a:schemeClr>
          </a:solidFill>
        </p:spPr>
        <p:txBody>
          <a:bodyPr wrap="square" rtlCol="0">
            <a:spAutoFit/>
          </a:bodyPr>
          <a:lstStyle/>
          <a:p>
            <a:r>
              <a:rPr lang="en-US" sz="1600" b="1" i="0" u="none" strike="noStrike" baseline="0" dirty="0">
                <a:solidFill>
                  <a:srgbClr val="000000"/>
                </a:solidFill>
                <a:latin typeface="Arial" panose="020B0604020202020204" pitchFamily="34" charset="0"/>
              </a:rPr>
              <a:t>Members don’t feel that anyone is advocating for them. </a:t>
            </a:r>
            <a:r>
              <a:rPr lang="en-US" sz="1600" b="0" i="0" u="none" strike="noStrike" baseline="0" dirty="0">
                <a:solidFill>
                  <a:srgbClr val="000000"/>
                </a:solidFill>
                <a:latin typeface="Arial" panose="020B0604020202020204" pitchFamily="34" charset="0"/>
              </a:rPr>
              <a:t>Several members could not give an answer when asked who is advocating or supporting them the most. They feel they are the ones who need to advocate for themselves. Some members feel supported by other staff and some have good relationships with parents, while others do not. A few members also mentioned they feel supported by their union. </a:t>
            </a:r>
          </a:p>
        </p:txBody>
      </p:sp>
    </p:spTree>
    <p:extLst>
      <p:ext uri="{BB962C8B-B14F-4D97-AF65-F5344CB8AC3E}">
        <p14:creationId xmlns:p14="http://schemas.microsoft.com/office/powerpoint/2010/main" val="264933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B2195-A5AE-2F68-C308-3FB5945AC9EB}"/>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B5B8539-B68A-50EF-3667-2F9987523121}"/>
              </a:ext>
            </a:extLst>
          </p:cNvPr>
          <p:cNvSpPr>
            <a:spLocks noGrp="1"/>
          </p:cNvSpPr>
          <p:nvPr>
            <p:ph type="title"/>
          </p:nvPr>
        </p:nvSpPr>
        <p:spPr>
          <a:xfrm>
            <a:off x="0" y="3"/>
            <a:ext cx="11216640" cy="796343"/>
          </a:xfrm>
        </p:spPr>
        <p:txBody>
          <a:bodyPr/>
          <a:lstStyle/>
          <a:p>
            <a:r>
              <a:rPr lang="en-US" dirty="0"/>
              <a:t>Recommendations from Special Educators</a:t>
            </a:r>
          </a:p>
        </p:txBody>
      </p:sp>
      <p:sp>
        <p:nvSpPr>
          <p:cNvPr id="9" name="TextBox 8">
            <a:extLst>
              <a:ext uri="{FF2B5EF4-FFF2-40B4-BE49-F238E27FC236}">
                <a16:creationId xmlns:a16="http://schemas.microsoft.com/office/drawing/2014/main" id="{DEFDE5F9-88C3-B2E3-DE17-DC5E1E130E50}"/>
              </a:ext>
            </a:extLst>
          </p:cNvPr>
          <p:cNvSpPr txBox="1"/>
          <p:nvPr/>
        </p:nvSpPr>
        <p:spPr>
          <a:xfrm>
            <a:off x="183614" y="942044"/>
            <a:ext cx="5790469" cy="5755422"/>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rPr>
              <a:t>In order to recruit and retain special educators, members say they need to be paid more, treated with respect, and have manageable caseloads, which would be greatly aided by administrative support on IEP paperwork. </a:t>
            </a:r>
            <a:r>
              <a:rPr lang="en-US" sz="1600" b="0" i="0" u="none" strike="noStrike" baseline="0" dirty="0">
                <a:solidFill>
                  <a:srgbClr val="000000"/>
                </a:solidFill>
                <a:latin typeface="Arial" panose="020B0604020202020204" pitchFamily="34" charset="0"/>
              </a:rPr>
              <a:t>While most members we spoke with said they will remain in education, several said colleagues have left education due to lack of respect and support or because they were burned out from caseloads. Members said an increase in pay, more respect, less paperwork, and additional training to help members grow professionally would help retain educators. </a:t>
            </a:r>
          </a:p>
          <a:p>
            <a:endParaRPr lang="en-US" sz="1600" dirty="0">
              <a:solidFill>
                <a:srgbClr val="000000"/>
              </a:solidFill>
              <a:latin typeface="Arial" panose="020B0604020202020204" pitchFamily="34" charset="0"/>
            </a:endParaRPr>
          </a:p>
          <a:p>
            <a:r>
              <a:rPr lang="en-US" sz="1600" b="1" i="0" u="none" strike="noStrike" baseline="0" dirty="0">
                <a:solidFill>
                  <a:srgbClr val="000000"/>
                </a:solidFill>
                <a:latin typeface="Arial" panose="020B0604020202020204" pitchFamily="34" charset="0"/>
              </a:rPr>
              <a:t>Members are somewhat interested in professional development, but it needs to be something new and more hands-on. </a:t>
            </a:r>
            <a:r>
              <a:rPr lang="en-US" sz="1600" b="0" i="0" u="none" strike="noStrike" baseline="0" dirty="0">
                <a:solidFill>
                  <a:srgbClr val="000000"/>
                </a:solidFill>
                <a:latin typeface="Arial" panose="020B0604020202020204" pitchFamily="34" charset="0"/>
              </a:rPr>
              <a:t>Some members feel the trainings they’ve received in the last year rehashed things they’ve learned about before and would only be helpful for newer educators. Members said that they like professional development when they can implement the strategies they learned about and get feedback. A few members also liked when professional development was paid. Members said that trainings would be better if they were created by teachers (rather than “higher ups who don’t set foot in the buildings”) and related to what they’re going through, like behavioral strategies. </a:t>
            </a:r>
          </a:p>
        </p:txBody>
      </p:sp>
      <p:sp>
        <p:nvSpPr>
          <p:cNvPr id="13" name="TextBox 12">
            <a:extLst>
              <a:ext uri="{FF2B5EF4-FFF2-40B4-BE49-F238E27FC236}">
                <a16:creationId xmlns:a16="http://schemas.microsoft.com/office/drawing/2014/main" id="{CA7A99AD-941E-D9E8-1CCB-92BC04496ECA}"/>
              </a:ext>
            </a:extLst>
          </p:cNvPr>
          <p:cNvSpPr txBox="1"/>
          <p:nvPr/>
        </p:nvSpPr>
        <p:spPr>
          <a:xfrm>
            <a:off x="6239822" y="1051560"/>
            <a:ext cx="5790469" cy="1569660"/>
          </a:xfrm>
          <a:prstGeom prst="rect">
            <a:avLst/>
          </a:prstGeom>
          <a:noFill/>
        </p:spPr>
        <p:txBody>
          <a:bodyPr wrap="square">
            <a:spAutoFit/>
          </a:bodyPr>
          <a:lstStyle/>
          <a:p>
            <a:pPr defTabSz="1224265"/>
            <a:r>
              <a:rPr lang="en-US" sz="1600" b="0" i="1" u="none" strike="noStrike" baseline="0" dirty="0">
                <a:solidFill>
                  <a:srgbClr val="000000"/>
                </a:solidFill>
                <a:latin typeface="Arial" panose="020B0604020202020204" pitchFamily="34" charset="0"/>
              </a:rPr>
              <a:t>“</a:t>
            </a:r>
            <a:r>
              <a:rPr lang="en-US" sz="1600" b="1" i="1" u="none" strike="noStrike" baseline="0" dirty="0">
                <a:solidFill>
                  <a:srgbClr val="1F487C"/>
                </a:solidFill>
                <a:latin typeface="Arial" panose="020B0604020202020204" pitchFamily="34" charset="0"/>
              </a:rPr>
              <a:t>Seeing staff treated with more respect</a:t>
            </a:r>
            <a:r>
              <a:rPr lang="en-US" sz="1600" b="0" i="1" u="none" strike="noStrike" baseline="0" dirty="0">
                <a:solidFill>
                  <a:srgbClr val="000000"/>
                </a:solidFill>
                <a:latin typeface="Arial" panose="020B0604020202020204" pitchFamily="34" charset="0"/>
              </a:rPr>
              <a:t>. My instructional assistants especially are treated like numbers. They talk to me about it and I know it makes them feel horrible. When we as teachers go to voice our opinions, no one is listening to us. Everyone is burned out. It’s not good for the kids. Listening to the staff members, but also respecting them.” </a:t>
            </a:r>
            <a:endParaRPr lang="en-US" sz="1467" b="1" i="1" dirty="0">
              <a:solidFill>
                <a:srgbClr val="1F497D"/>
              </a:solidFill>
              <a:latin typeface="Arial" panose="020B0604020202020204"/>
            </a:endParaRPr>
          </a:p>
        </p:txBody>
      </p:sp>
      <p:sp>
        <p:nvSpPr>
          <p:cNvPr id="14" name="TextBox 13">
            <a:extLst>
              <a:ext uri="{FF2B5EF4-FFF2-40B4-BE49-F238E27FC236}">
                <a16:creationId xmlns:a16="http://schemas.microsoft.com/office/drawing/2014/main" id="{B46D9880-FC77-9577-B4F2-D2A9EFCCDF66}"/>
              </a:ext>
            </a:extLst>
          </p:cNvPr>
          <p:cNvSpPr txBox="1"/>
          <p:nvPr/>
        </p:nvSpPr>
        <p:spPr>
          <a:xfrm>
            <a:off x="6217918" y="2745858"/>
            <a:ext cx="5790469" cy="584775"/>
          </a:xfrm>
          <a:prstGeom prst="rect">
            <a:avLst/>
          </a:prstGeom>
          <a:noFill/>
        </p:spPr>
        <p:txBody>
          <a:bodyPr wrap="square">
            <a:spAutoFit/>
          </a:bodyPr>
          <a:lstStyle/>
          <a:p>
            <a:pPr defTabSz="1224265"/>
            <a:r>
              <a:rPr lang="en-US" sz="1600" b="0" i="1" u="none" strike="noStrike" baseline="0" dirty="0">
                <a:solidFill>
                  <a:srgbClr val="000000"/>
                </a:solidFill>
                <a:latin typeface="Arial" panose="020B0604020202020204" pitchFamily="34" charset="0"/>
              </a:rPr>
              <a:t>“The state </a:t>
            </a:r>
            <a:r>
              <a:rPr lang="en-US" sz="1600" b="1" i="1" u="none" strike="noStrike" baseline="0" dirty="0">
                <a:solidFill>
                  <a:srgbClr val="1F487C"/>
                </a:solidFill>
                <a:latin typeface="Arial" panose="020B0604020202020204" pitchFamily="34" charset="0"/>
              </a:rPr>
              <a:t>needs to find an easier way to do paperwork</a:t>
            </a:r>
            <a:r>
              <a:rPr lang="en-US" sz="1600" b="0" i="1" u="none" strike="noStrike" baseline="0" dirty="0">
                <a:solidFill>
                  <a:srgbClr val="000000"/>
                </a:solidFill>
                <a:latin typeface="Arial" panose="020B0604020202020204" pitchFamily="34" charset="0"/>
              </a:rPr>
              <a:t>. The paperwork we do is very repetitive and not useful at all.” </a:t>
            </a:r>
            <a:endParaRPr lang="en-US" sz="1467" b="1" i="1" dirty="0">
              <a:solidFill>
                <a:srgbClr val="1F497D"/>
              </a:solidFill>
              <a:latin typeface="Arial" panose="020B0604020202020204"/>
            </a:endParaRPr>
          </a:p>
        </p:txBody>
      </p:sp>
      <p:sp>
        <p:nvSpPr>
          <p:cNvPr id="15" name="TextBox 14">
            <a:extLst>
              <a:ext uri="{FF2B5EF4-FFF2-40B4-BE49-F238E27FC236}">
                <a16:creationId xmlns:a16="http://schemas.microsoft.com/office/drawing/2014/main" id="{7177BA25-20C2-CE5D-F1BF-3492D9D2F1EE}"/>
              </a:ext>
            </a:extLst>
          </p:cNvPr>
          <p:cNvSpPr txBox="1"/>
          <p:nvPr/>
        </p:nvSpPr>
        <p:spPr>
          <a:xfrm>
            <a:off x="6239821" y="3527368"/>
            <a:ext cx="5790469" cy="584775"/>
          </a:xfrm>
          <a:prstGeom prst="rect">
            <a:avLst/>
          </a:prstGeom>
          <a:noFill/>
        </p:spPr>
        <p:txBody>
          <a:bodyPr wrap="square">
            <a:spAutoFit/>
          </a:bodyPr>
          <a:lstStyle/>
          <a:p>
            <a:pPr defTabSz="1224265"/>
            <a:r>
              <a:rPr lang="en-US" sz="1600" b="0" i="1" u="none" strike="noStrike" baseline="0" dirty="0">
                <a:solidFill>
                  <a:srgbClr val="000000"/>
                </a:solidFill>
                <a:latin typeface="Arial" panose="020B0604020202020204" pitchFamily="34" charset="0"/>
              </a:rPr>
              <a:t>“My </a:t>
            </a:r>
            <a:r>
              <a:rPr lang="en-US" sz="1600" b="1" i="1" u="none" strike="noStrike" baseline="0" dirty="0">
                <a:solidFill>
                  <a:srgbClr val="1F487C"/>
                </a:solidFill>
                <a:latin typeface="Arial" panose="020B0604020202020204" pitchFamily="34" charset="0"/>
              </a:rPr>
              <a:t>school has a secretary that sets all the IEPs and collects all the teacher level data </a:t>
            </a:r>
            <a:r>
              <a:rPr lang="en-US" sz="1600" b="0" i="1" u="none" strike="noStrike" baseline="0" dirty="0">
                <a:solidFill>
                  <a:srgbClr val="000000"/>
                </a:solidFill>
                <a:latin typeface="Arial" panose="020B0604020202020204" pitchFamily="34" charset="0"/>
              </a:rPr>
              <a:t>and it’s very helpful.” </a:t>
            </a:r>
            <a:endParaRPr lang="en-US" sz="1467" b="1" i="1" dirty="0">
              <a:solidFill>
                <a:srgbClr val="1F497D"/>
              </a:solidFill>
              <a:latin typeface="Arial" panose="020B0604020202020204"/>
            </a:endParaRPr>
          </a:p>
        </p:txBody>
      </p:sp>
      <p:sp>
        <p:nvSpPr>
          <p:cNvPr id="16" name="TextBox 15">
            <a:extLst>
              <a:ext uri="{FF2B5EF4-FFF2-40B4-BE49-F238E27FC236}">
                <a16:creationId xmlns:a16="http://schemas.microsoft.com/office/drawing/2014/main" id="{0D21AB9B-B2D7-E619-F16B-16F72355A601}"/>
              </a:ext>
            </a:extLst>
          </p:cNvPr>
          <p:cNvSpPr txBox="1"/>
          <p:nvPr/>
        </p:nvSpPr>
        <p:spPr>
          <a:xfrm>
            <a:off x="6217917" y="4310463"/>
            <a:ext cx="5790469" cy="1077218"/>
          </a:xfrm>
          <a:prstGeom prst="rect">
            <a:avLst/>
          </a:prstGeom>
          <a:noFill/>
        </p:spPr>
        <p:txBody>
          <a:bodyPr wrap="square">
            <a:spAutoFit/>
          </a:bodyPr>
          <a:lstStyle/>
          <a:p>
            <a:pPr defTabSz="1224265"/>
            <a:r>
              <a:rPr lang="en-US" sz="1600" b="0" i="1" u="none" strike="noStrike" baseline="0" dirty="0">
                <a:solidFill>
                  <a:srgbClr val="000000"/>
                </a:solidFill>
                <a:latin typeface="Arial" panose="020B0604020202020204" pitchFamily="34" charset="0"/>
              </a:rPr>
              <a:t>“Special educators that are on </a:t>
            </a:r>
            <a:r>
              <a:rPr lang="en-US" sz="1600" b="1" i="1" u="none" strike="noStrike" baseline="0" dirty="0">
                <a:solidFill>
                  <a:srgbClr val="1F487C"/>
                </a:solidFill>
                <a:latin typeface="Arial" panose="020B0604020202020204" pitchFamily="34" charset="0"/>
              </a:rPr>
              <a:t>the front line definitely need to get paid more </a:t>
            </a:r>
            <a:r>
              <a:rPr lang="en-US" sz="1600" b="0" i="1" u="none" strike="noStrike" baseline="0" dirty="0">
                <a:solidFill>
                  <a:srgbClr val="000000"/>
                </a:solidFill>
                <a:latin typeface="Arial" panose="020B0604020202020204" pitchFamily="34" charset="0"/>
              </a:rPr>
              <a:t>than the gym teacher. More training, CPI training, how to deal with students when they get violent, someone to lighten their work load.” </a:t>
            </a:r>
            <a:endParaRPr lang="en-US" sz="1467" i="1" dirty="0">
              <a:solidFill>
                <a:srgbClr val="262626"/>
              </a:solidFill>
              <a:latin typeface="Arial" panose="020B0604020202020204"/>
            </a:endParaRPr>
          </a:p>
        </p:txBody>
      </p:sp>
      <p:sp>
        <p:nvSpPr>
          <p:cNvPr id="2" name="TextBox 1">
            <a:extLst>
              <a:ext uri="{FF2B5EF4-FFF2-40B4-BE49-F238E27FC236}">
                <a16:creationId xmlns:a16="http://schemas.microsoft.com/office/drawing/2014/main" id="{A7F2A30B-59FD-FCDF-F465-E645464C1667}"/>
              </a:ext>
            </a:extLst>
          </p:cNvPr>
          <p:cNvSpPr txBox="1"/>
          <p:nvPr/>
        </p:nvSpPr>
        <p:spPr>
          <a:xfrm>
            <a:off x="6217917" y="5487365"/>
            <a:ext cx="5790469" cy="1077218"/>
          </a:xfrm>
          <a:prstGeom prst="rect">
            <a:avLst/>
          </a:prstGeom>
          <a:noFill/>
        </p:spPr>
        <p:txBody>
          <a:bodyPr wrap="square">
            <a:spAutoFit/>
          </a:bodyPr>
          <a:lstStyle/>
          <a:p>
            <a:pPr defTabSz="1224265"/>
            <a:r>
              <a:rPr lang="en-US" sz="1600" b="0" i="1" u="none" strike="noStrike" baseline="0" dirty="0">
                <a:solidFill>
                  <a:srgbClr val="000000"/>
                </a:solidFill>
                <a:latin typeface="Arial" panose="020B0604020202020204" pitchFamily="34" charset="0"/>
              </a:rPr>
              <a:t>“I like the idea of </a:t>
            </a:r>
            <a:r>
              <a:rPr lang="en-US" sz="1600" b="1" i="1" u="none" strike="noStrike" baseline="0" dirty="0">
                <a:solidFill>
                  <a:srgbClr val="1F487C"/>
                </a:solidFill>
                <a:latin typeface="Arial" panose="020B0604020202020204" pitchFamily="34" charset="0"/>
              </a:rPr>
              <a:t>having someone specific to deal with certain administrative things</a:t>
            </a:r>
            <a:r>
              <a:rPr lang="en-US" sz="1600" b="0" i="1" u="none" strike="noStrike" baseline="0" dirty="0">
                <a:solidFill>
                  <a:srgbClr val="000000"/>
                </a:solidFill>
                <a:latin typeface="Arial" panose="020B0604020202020204" pitchFamily="34" charset="0"/>
              </a:rPr>
              <a:t>. If we just had one or two people that could take care of Medicaid that would take care of a lot.” </a:t>
            </a:r>
            <a:endParaRPr lang="en-US" sz="1467" i="1" dirty="0">
              <a:solidFill>
                <a:srgbClr val="262626"/>
              </a:solidFill>
              <a:latin typeface="Arial" panose="020B0604020202020204"/>
            </a:endParaRPr>
          </a:p>
        </p:txBody>
      </p:sp>
    </p:spTree>
    <p:extLst>
      <p:ext uri="{BB962C8B-B14F-4D97-AF65-F5344CB8AC3E}">
        <p14:creationId xmlns:p14="http://schemas.microsoft.com/office/powerpoint/2010/main" val="3846244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12DC56-4C2F-3966-DB3C-9AC4FBB7FAE5}"/>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F7FE2A0A-3EEE-8570-F51E-06057DE85A4D}"/>
              </a:ext>
            </a:extLst>
          </p:cNvPr>
          <p:cNvSpPr>
            <a:spLocks noGrp="1"/>
          </p:cNvSpPr>
          <p:nvPr>
            <p:ph type="title"/>
          </p:nvPr>
        </p:nvSpPr>
        <p:spPr>
          <a:xfrm>
            <a:off x="0" y="3"/>
            <a:ext cx="11216640" cy="796343"/>
          </a:xfrm>
        </p:spPr>
        <p:txBody>
          <a:bodyPr/>
          <a:lstStyle/>
          <a:p>
            <a:r>
              <a:rPr lang="en-US" dirty="0"/>
              <a:t>Recommendations from Special Educators on Electronic Case Management</a:t>
            </a:r>
          </a:p>
        </p:txBody>
      </p:sp>
      <p:sp>
        <p:nvSpPr>
          <p:cNvPr id="9" name="TextBox 8">
            <a:extLst>
              <a:ext uri="{FF2B5EF4-FFF2-40B4-BE49-F238E27FC236}">
                <a16:creationId xmlns:a16="http://schemas.microsoft.com/office/drawing/2014/main" id="{2A906772-EE61-1863-90AE-9FE9439CD32A}"/>
              </a:ext>
            </a:extLst>
          </p:cNvPr>
          <p:cNvSpPr txBox="1"/>
          <p:nvPr/>
        </p:nvSpPr>
        <p:spPr>
          <a:xfrm>
            <a:off x="256771" y="1163320"/>
            <a:ext cx="5541819" cy="5262979"/>
          </a:xfrm>
          <a:prstGeom prst="rect">
            <a:avLst/>
          </a:prstGeom>
          <a:noFill/>
        </p:spPr>
        <p:txBody>
          <a:bodyPr wrap="square">
            <a:spAutoFit/>
          </a:bodyPr>
          <a:lstStyle/>
          <a:p>
            <a:r>
              <a:rPr lang="en-US" sz="1600" b="1" i="0" u="none" strike="noStrike" baseline="0" dirty="0">
                <a:solidFill>
                  <a:srgbClr val="000000"/>
                </a:solidFill>
                <a:latin typeface="Arial" panose="020B0604020202020204" pitchFamily="34" charset="0"/>
              </a:rPr>
              <a:t>Members feel the electronic case management system to oversee IEPs requires more work than it should.</a:t>
            </a:r>
          </a:p>
          <a:p>
            <a:endParaRPr lang="en-US" sz="1600" b="1"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Members feel entering data into the case management system is tedious because it requires a lot of manual input. One member described that even when a student has the same IEP goal as another student or when there is overlap between a student’s IEP goals from one year to the next, they have to manually enter it in for each student instead of copying it over. Someone also mentioned the repetitiveness of entering in start and end dates for each goal rather than an apply all approach. Members said it’s not necessarily hard to figure out, but “overwhelming” and “time consuming.” A few members also mentioned issues with entering information for Medicaid. </a:t>
            </a:r>
          </a:p>
          <a:p>
            <a:endParaRPr lang="en-US" sz="1600" dirty="0">
              <a:solidFill>
                <a:srgbClr val="000000"/>
              </a:solidFill>
              <a:latin typeface="Arial" panose="020B0604020202020204" pitchFamily="34" charset="0"/>
            </a:endParaRPr>
          </a:p>
          <a:p>
            <a:r>
              <a:rPr lang="en-US" sz="1600" b="0" i="0" u="none" strike="noStrike" baseline="0" dirty="0">
                <a:solidFill>
                  <a:srgbClr val="000000"/>
                </a:solidFill>
                <a:latin typeface="Arial" panose="020B0604020202020204" pitchFamily="34" charset="0"/>
              </a:rPr>
              <a:t>While it is easy to understand why the state has concerns generated from a small number of educators who copy and paste without giving the task the proper attention, there must be a way to monitor and address these cases without requiring all special educators to waste their time re-typing. </a:t>
            </a:r>
          </a:p>
        </p:txBody>
      </p:sp>
      <p:sp>
        <p:nvSpPr>
          <p:cNvPr id="13" name="TextBox 12">
            <a:extLst>
              <a:ext uri="{FF2B5EF4-FFF2-40B4-BE49-F238E27FC236}">
                <a16:creationId xmlns:a16="http://schemas.microsoft.com/office/drawing/2014/main" id="{0D65B4B2-FAF2-19F6-01CF-C9C9F323E1F2}"/>
              </a:ext>
            </a:extLst>
          </p:cNvPr>
          <p:cNvSpPr txBox="1"/>
          <p:nvPr/>
        </p:nvSpPr>
        <p:spPr>
          <a:xfrm>
            <a:off x="6300782" y="2397948"/>
            <a:ext cx="5790469" cy="2062103"/>
          </a:xfrm>
          <a:prstGeom prst="rect">
            <a:avLst/>
          </a:prstGeom>
          <a:noFill/>
        </p:spPr>
        <p:txBody>
          <a:bodyPr wrap="square">
            <a:spAutoFit/>
          </a:bodyPr>
          <a:lstStyle/>
          <a:p>
            <a:r>
              <a:rPr lang="en-US" sz="1600" b="0" i="0" u="none" strike="noStrike" baseline="0" dirty="0">
                <a:solidFill>
                  <a:srgbClr val="000000"/>
                </a:solidFill>
                <a:latin typeface="Arial" panose="020B0604020202020204" pitchFamily="34" charset="0"/>
              </a:rPr>
              <a:t>Members in the Howard, Anne Arundel, and Baltimore county group said they use a different management system called </a:t>
            </a:r>
            <a:r>
              <a:rPr lang="en-US" sz="1600" b="0" i="0" u="none" strike="noStrike" baseline="0" dirty="0" err="1">
                <a:solidFill>
                  <a:srgbClr val="000000"/>
                </a:solidFill>
                <a:latin typeface="Arial" panose="020B0604020202020204" pitchFamily="34" charset="0"/>
              </a:rPr>
              <a:t>Tienet</a:t>
            </a:r>
            <a:r>
              <a:rPr lang="en-US" sz="1600" b="0" i="0" u="none" strike="noStrike" baseline="0" dirty="0">
                <a:solidFill>
                  <a:srgbClr val="000000"/>
                </a:solidFill>
                <a:latin typeface="Arial" panose="020B0604020202020204" pitchFamily="34" charset="0"/>
              </a:rPr>
              <a:t>, which doesn’t communicate with Maryland Online IEP. This means that members have to take a pdf from Maryland Online IEP and re-type it into </a:t>
            </a:r>
            <a:r>
              <a:rPr lang="en-US" sz="1600" b="0" i="0" u="none" strike="noStrike" baseline="0" dirty="0" err="1">
                <a:solidFill>
                  <a:srgbClr val="000000"/>
                </a:solidFill>
                <a:latin typeface="Arial" panose="020B0604020202020204" pitchFamily="34" charset="0"/>
              </a:rPr>
              <a:t>Tienet</a:t>
            </a:r>
            <a:r>
              <a:rPr lang="en-US" sz="1600" b="0" i="0" u="none" strike="noStrike" baseline="0" dirty="0">
                <a:solidFill>
                  <a:srgbClr val="000000"/>
                </a:solidFill>
                <a:latin typeface="Arial" panose="020B0604020202020204" pitchFamily="34" charset="0"/>
              </a:rPr>
              <a:t>. Members in the Chesapeake Bay and West areas also mentioned issues when a student moves from a different county and having to enter their IEP into Maryland IEP. </a:t>
            </a:r>
          </a:p>
        </p:txBody>
      </p:sp>
    </p:spTree>
    <p:extLst>
      <p:ext uri="{BB962C8B-B14F-4D97-AF65-F5344CB8AC3E}">
        <p14:creationId xmlns:p14="http://schemas.microsoft.com/office/powerpoint/2010/main" val="354785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D0F4DD-36A0-40B9-A148-9FF3BE3A3BA0}"/>
              </a:ext>
            </a:extLst>
          </p:cNvPr>
          <p:cNvSpPr>
            <a:spLocks noGrp="1"/>
          </p:cNvSpPr>
          <p:nvPr>
            <p:ph type="title"/>
          </p:nvPr>
        </p:nvSpPr>
        <p:spPr>
          <a:xfrm>
            <a:off x="0" y="3"/>
            <a:ext cx="11216640" cy="796343"/>
          </a:xfrm>
        </p:spPr>
        <p:txBody>
          <a:bodyPr/>
          <a:lstStyle/>
          <a:p>
            <a:r>
              <a:rPr lang="en-US" dirty="0"/>
              <a:t>Pay Highest Priority, Followed By Paperwork Issues</a:t>
            </a:r>
          </a:p>
        </p:txBody>
      </p:sp>
      <p:sp>
        <p:nvSpPr>
          <p:cNvPr id="8" name="Text Placeholder 7">
            <a:extLst>
              <a:ext uri="{FF2B5EF4-FFF2-40B4-BE49-F238E27FC236}">
                <a16:creationId xmlns:a16="http://schemas.microsoft.com/office/drawing/2014/main" id="{B194C198-5273-47F0-BEEF-E4EF33387B79}"/>
              </a:ext>
            </a:extLst>
          </p:cNvPr>
          <p:cNvSpPr>
            <a:spLocks noGrp="1"/>
          </p:cNvSpPr>
          <p:nvPr>
            <p:ph type="body" sz="quarter" idx="10"/>
          </p:nvPr>
        </p:nvSpPr>
        <p:spPr>
          <a:xfrm>
            <a:off x="0" y="1067341"/>
            <a:ext cx="3657600" cy="577009"/>
          </a:xfrm>
        </p:spPr>
        <p:txBody>
          <a:bodyPr/>
          <a:lstStyle/>
          <a:p>
            <a:r>
              <a:rPr lang="en-US" dirty="0"/>
              <a:t>Special Education Priorities</a:t>
            </a:r>
          </a:p>
        </p:txBody>
      </p:sp>
      <p:sp>
        <p:nvSpPr>
          <p:cNvPr id="3" name="Text Placeholder 2">
            <a:extLst>
              <a:ext uri="{FF2B5EF4-FFF2-40B4-BE49-F238E27FC236}">
                <a16:creationId xmlns:a16="http://schemas.microsoft.com/office/drawing/2014/main" id="{BF8E5B98-2450-45C7-95A3-AA94603396CE}"/>
              </a:ext>
            </a:extLst>
          </p:cNvPr>
          <p:cNvSpPr>
            <a:spLocks noGrp="1"/>
          </p:cNvSpPr>
          <p:nvPr>
            <p:ph type="body" sz="quarter" idx="11"/>
          </p:nvPr>
        </p:nvSpPr>
        <p:spPr>
          <a:xfrm>
            <a:off x="4023360" y="1046733"/>
            <a:ext cx="7802880" cy="618225"/>
          </a:xfrm>
        </p:spPr>
        <p:txBody>
          <a:bodyPr/>
          <a:lstStyle/>
          <a:p>
            <a:r>
              <a:rPr lang="en-US" dirty="0"/>
              <a:t>(If Special Ed*) Below is a list of different proposals for public school employees who work with students who receive special education services. Please rank in order which proposals you think should be prioritized, with 1 being the most important…</a:t>
            </a:r>
          </a:p>
        </p:txBody>
      </p:sp>
      <p:graphicFrame>
        <p:nvGraphicFramePr>
          <p:cNvPr id="5" name="Content Placeholder 4" descr="Special Education Priorities&#10;">
            <a:extLst>
              <a:ext uri="{FF2B5EF4-FFF2-40B4-BE49-F238E27FC236}">
                <a16:creationId xmlns:a16="http://schemas.microsoft.com/office/drawing/2014/main" id="{F1973F09-1731-40D8-A512-32B1ADBD5BA8}"/>
              </a:ext>
            </a:extLst>
          </p:cNvPr>
          <p:cNvGraphicFramePr>
            <a:graphicFrameLocks noGrp="1"/>
          </p:cNvGraphicFramePr>
          <p:nvPr>
            <p:ph sz="quarter" idx="12"/>
            <p:extLst>
              <p:ext uri="{D42A27DB-BD31-4B8C-83A1-F6EECF244321}">
                <p14:modId xmlns:p14="http://schemas.microsoft.com/office/powerpoint/2010/main" val="4072600408"/>
              </p:ext>
            </p:extLst>
          </p:nvPr>
        </p:nvGraphicFramePr>
        <p:xfrm>
          <a:off x="670985" y="1877484"/>
          <a:ext cx="10850033" cy="4682067"/>
        </p:xfrm>
        <a:graphic>
          <a:graphicData uri="http://schemas.openxmlformats.org/drawingml/2006/chart">
            <c:chart xmlns:c="http://schemas.openxmlformats.org/drawingml/2006/chart" xmlns:r="http://schemas.openxmlformats.org/officeDocument/2006/relationships" r:id="rId3"/>
          </a:graphicData>
        </a:graphic>
      </p:graphicFrame>
      <p:cxnSp>
        <p:nvCxnSpPr>
          <p:cNvPr id="2" name="Straight Connector 1">
            <a:extLst>
              <a:ext uri="{FF2B5EF4-FFF2-40B4-BE49-F238E27FC236}">
                <a16:creationId xmlns:a16="http://schemas.microsoft.com/office/drawing/2014/main" id="{051C5812-C947-2CE7-9CC9-EE98295B2983}"/>
              </a:ext>
              <a:ext uri="{C183D7F6-B498-43B3-948B-1728B52AA6E4}">
                <adec:decorative xmlns:adec="http://schemas.microsoft.com/office/drawing/2017/decorative" val="1"/>
              </a:ext>
            </a:extLst>
          </p:cNvPr>
          <p:cNvCxnSpPr>
            <a:cxnSpLocks/>
          </p:cNvCxnSpPr>
          <p:nvPr/>
        </p:nvCxnSpPr>
        <p:spPr>
          <a:xfrm flipH="1">
            <a:off x="6112365" y="4213297"/>
            <a:ext cx="4998720"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FEB11DCB-D297-F311-6CA9-4A492D0510AF}"/>
              </a:ext>
            </a:extLst>
          </p:cNvPr>
          <p:cNvSpPr/>
          <p:nvPr/>
        </p:nvSpPr>
        <p:spPr>
          <a:xfrm>
            <a:off x="9058901" y="2315635"/>
            <a:ext cx="2584459" cy="2332564"/>
          </a:xfrm>
          <a:prstGeom prst="rect">
            <a:avLst/>
          </a:prstGeom>
          <a:solidFill>
            <a:schemeClr val="accent2">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24265"/>
            <a:r>
              <a:rPr lang="en-US" sz="1600" dirty="0">
                <a:solidFill>
                  <a:srgbClr val="262626"/>
                </a:solidFill>
                <a:latin typeface="Arial" panose="020B0604020202020204"/>
              </a:rPr>
              <a:t>Men more likely to prioritize training, less likely to prioritize pay</a:t>
            </a:r>
          </a:p>
          <a:p>
            <a:pPr algn="ctr" defTabSz="1224265"/>
            <a:endParaRPr lang="en-US" sz="1600" dirty="0">
              <a:solidFill>
                <a:srgbClr val="262626"/>
              </a:solidFill>
              <a:latin typeface="Arial" panose="020B0604020202020204"/>
            </a:endParaRPr>
          </a:p>
          <a:p>
            <a:pPr algn="ctr" defTabSz="1224265"/>
            <a:r>
              <a:rPr lang="en-US" sz="1600" dirty="0">
                <a:solidFill>
                  <a:srgbClr val="262626"/>
                </a:solidFill>
                <a:latin typeface="Arial" panose="020B0604020202020204"/>
              </a:rPr>
              <a:t>Members with 20+ years of experience more likely to prioritize paperwork, less likely to prioritize pay</a:t>
            </a:r>
          </a:p>
        </p:txBody>
      </p:sp>
      <p:sp>
        <p:nvSpPr>
          <p:cNvPr id="6" name="TextBox 5">
            <a:extLst>
              <a:ext uri="{FF2B5EF4-FFF2-40B4-BE49-F238E27FC236}">
                <a16:creationId xmlns:a16="http://schemas.microsoft.com/office/drawing/2014/main" id="{A9062532-1073-82DE-4E9B-ECE01C0E55FD}"/>
              </a:ext>
            </a:extLst>
          </p:cNvPr>
          <p:cNvSpPr txBox="1"/>
          <p:nvPr/>
        </p:nvSpPr>
        <p:spPr>
          <a:xfrm>
            <a:off x="10789495" y="6075120"/>
            <a:ext cx="1239520" cy="400110"/>
          </a:xfrm>
          <a:prstGeom prst="rect">
            <a:avLst/>
          </a:prstGeom>
          <a:noFill/>
        </p:spPr>
        <p:txBody>
          <a:bodyPr wrap="square" rtlCol="0">
            <a:spAutoFit/>
          </a:bodyPr>
          <a:lstStyle/>
          <a:p>
            <a:pPr algn="l"/>
            <a:r>
              <a:rPr lang="en-US" sz="2000" dirty="0"/>
              <a:t>*n=945</a:t>
            </a:r>
          </a:p>
        </p:txBody>
      </p:sp>
    </p:spTree>
    <p:extLst>
      <p:ext uri="{BB962C8B-B14F-4D97-AF65-F5344CB8AC3E}">
        <p14:creationId xmlns:p14="http://schemas.microsoft.com/office/powerpoint/2010/main" val="399601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ACE1A88-A624-EDC4-F13C-3FB5C92D675B}"/>
              </a:ext>
            </a:extLst>
          </p:cNvPr>
          <p:cNvSpPr>
            <a:spLocks noGrp="1"/>
          </p:cNvSpPr>
          <p:nvPr>
            <p:ph type="title"/>
          </p:nvPr>
        </p:nvSpPr>
        <p:spPr/>
        <p:txBody>
          <a:bodyPr/>
          <a:lstStyle/>
          <a:p>
            <a:r>
              <a:rPr lang="en-US" dirty="0"/>
              <a:t>Despite Their Frustrations, Special Educators Are Passionate About The Work They Do Helping Students</a:t>
            </a:r>
          </a:p>
        </p:txBody>
      </p:sp>
      <p:sp>
        <p:nvSpPr>
          <p:cNvPr id="10" name="Text Placeholder 9">
            <a:extLst>
              <a:ext uri="{FF2B5EF4-FFF2-40B4-BE49-F238E27FC236}">
                <a16:creationId xmlns:a16="http://schemas.microsoft.com/office/drawing/2014/main" id="{FB73C867-023E-D4A6-660C-5B2BE13413E5}"/>
              </a:ext>
            </a:extLst>
          </p:cNvPr>
          <p:cNvSpPr>
            <a:spLocks noGrp="1"/>
          </p:cNvSpPr>
          <p:nvPr>
            <p:ph type="body" sz="quarter" idx="10"/>
          </p:nvPr>
        </p:nvSpPr>
        <p:spPr/>
        <p:txBody>
          <a:bodyPr/>
          <a:lstStyle/>
          <a:p>
            <a:r>
              <a:rPr lang="en-US" dirty="0"/>
              <a:t>Why Special Education</a:t>
            </a:r>
          </a:p>
        </p:txBody>
      </p:sp>
      <p:sp>
        <p:nvSpPr>
          <p:cNvPr id="11" name="Text Placeholder 10">
            <a:extLst>
              <a:ext uri="{FF2B5EF4-FFF2-40B4-BE49-F238E27FC236}">
                <a16:creationId xmlns:a16="http://schemas.microsoft.com/office/drawing/2014/main" id="{AA203158-94D3-117E-F361-76AE9F833A5E}"/>
              </a:ext>
            </a:extLst>
          </p:cNvPr>
          <p:cNvSpPr>
            <a:spLocks noGrp="1"/>
          </p:cNvSpPr>
          <p:nvPr>
            <p:ph type="body" sz="quarter" idx="11"/>
          </p:nvPr>
        </p:nvSpPr>
        <p:spPr/>
        <p:txBody>
          <a:bodyPr/>
          <a:lstStyle/>
          <a:p>
            <a:r>
              <a:rPr lang="en-US" dirty="0"/>
              <a:t>Why did you first go into teaching/education? Why did you decide to work specifically with children with special needs?</a:t>
            </a:r>
          </a:p>
        </p:txBody>
      </p:sp>
      <p:sp>
        <p:nvSpPr>
          <p:cNvPr id="6" name="TextBox 5">
            <a:extLst>
              <a:ext uri="{FF2B5EF4-FFF2-40B4-BE49-F238E27FC236}">
                <a16:creationId xmlns:a16="http://schemas.microsoft.com/office/drawing/2014/main" id="{82F1BFF7-1AD6-2681-2F01-183C5F6A5D64}"/>
              </a:ext>
            </a:extLst>
          </p:cNvPr>
          <p:cNvSpPr txBox="1"/>
          <p:nvPr/>
        </p:nvSpPr>
        <p:spPr>
          <a:xfrm>
            <a:off x="924560" y="2585959"/>
            <a:ext cx="4755795" cy="995401"/>
          </a:xfrm>
          <a:prstGeom prst="rect">
            <a:avLst/>
          </a:prstGeom>
          <a:solidFill>
            <a:schemeClr val="bg2">
              <a:lumMod val="20000"/>
              <a:lumOff val="80000"/>
            </a:schemeClr>
          </a:solidFill>
        </p:spPr>
        <p:txBody>
          <a:bodyPr wrap="square" rtlCol="0">
            <a:spAutoFit/>
          </a:bodyPr>
          <a:lstStyle/>
          <a:p>
            <a:pPr defTabSz="1224265"/>
            <a:r>
              <a:rPr lang="en-US" sz="1467" i="1" dirty="0">
                <a:solidFill>
                  <a:srgbClr val="262626"/>
                </a:solidFill>
                <a:latin typeface="Arial" panose="020B0604020202020204" pitchFamily="34" charset="0"/>
                <a:ea typeface="Times New Roman" panose="02020603050405020304" pitchFamily="18" charset="0"/>
                <a:cs typeface="Arial" panose="020B0604020202020204" pitchFamily="34" charset="0"/>
              </a:rPr>
              <a:t>“I was that kid that [had a learning disability], but it was an undiagnosed thing. I struggled in school, was not the one who got all the good grades, </a:t>
            </a:r>
            <a:r>
              <a:rPr lang="en-US" sz="1467" b="1" i="1" dirty="0">
                <a:solidFill>
                  <a:srgbClr val="1F497D"/>
                </a:solidFill>
                <a:latin typeface="Arial" panose="020B0604020202020204" pitchFamily="34" charset="0"/>
                <a:ea typeface="Times New Roman" panose="02020603050405020304" pitchFamily="18" charset="0"/>
                <a:cs typeface="Arial" panose="020B0604020202020204" pitchFamily="34" charset="0"/>
              </a:rPr>
              <a:t>so I wanted to work with the kids who were like me.”</a:t>
            </a:r>
            <a:endParaRPr lang="en-US" sz="1467"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B7763C6-832C-7CAA-DDC3-FCDF9DC0AA9E}"/>
              </a:ext>
            </a:extLst>
          </p:cNvPr>
          <p:cNvSpPr txBox="1"/>
          <p:nvPr/>
        </p:nvSpPr>
        <p:spPr>
          <a:xfrm>
            <a:off x="6766560" y="2331720"/>
            <a:ext cx="4755795" cy="1898468"/>
          </a:xfrm>
          <a:prstGeom prst="rect">
            <a:avLst/>
          </a:prstGeom>
          <a:solidFill>
            <a:schemeClr val="bg2">
              <a:lumMod val="20000"/>
              <a:lumOff val="80000"/>
            </a:schemeClr>
          </a:solidFill>
        </p:spPr>
        <p:txBody>
          <a:bodyPr wrap="square" rtlCol="0">
            <a:spAutoFit/>
          </a:bodyPr>
          <a:lstStyle/>
          <a:p>
            <a:pPr defTabSz="1224265"/>
            <a:r>
              <a:rPr lang="en-US" sz="1467" i="1" dirty="0">
                <a:solidFill>
                  <a:srgbClr val="262626"/>
                </a:solidFill>
                <a:latin typeface="Arial" panose="020B0604020202020204" pitchFamily="34" charset="0"/>
                <a:ea typeface="Times New Roman" panose="02020603050405020304" pitchFamily="18" charset="0"/>
                <a:cs typeface="Arial" panose="020B0604020202020204" pitchFamily="34" charset="0"/>
              </a:rPr>
              <a:t>“Teaching wasn’t my dream job, but I wanted to have something to fall back on. I ended up teaching English as a general educator. Years later I ended up being an assistant teacher at a private school with basically all autistic kids. I loved it and ended up getting my masters in special ed. I love the population that I teach. </a:t>
            </a:r>
            <a:r>
              <a:rPr lang="en-US" sz="1467" b="1" i="1" dirty="0">
                <a:solidFill>
                  <a:srgbClr val="1F497D"/>
                </a:solidFill>
                <a:latin typeface="Arial" panose="020B0604020202020204" pitchFamily="34" charset="0"/>
                <a:ea typeface="Times New Roman" panose="02020603050405020304" pitchFamily="18" charset="0"/>
                <a:cs typeface="Arial" panose="020B0604020202020204" pitchFamily="34" charset="0"/>
              </a:rPr>
              <a:t>When they finally trust you and open up to you, I mean they love you, they really love you.”</a:t>
            </a:r>
            <a:endParaRPr lang="en-US" sz="1467"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9225703-95B9-14ED-019D-3B4A87C1967B}"/>
              </a:ext>
            </a:extLst>
          </p:cNvPr>
          <p:cNvSpPr txBox="1"/>
          <p:nvPr/>
        </p:nvSpPr>
        <p:spPr>
          <a:xfrm>
            <a:off x="924560" y="4526280"/>
            <a:ext cx="4755795" cy="995401"/>
          </a:xfrm>
          <a:prstGeom prst="rect">
            <a:avLst/>
          </a:prstGeom>
          <a:solidFill>
            <a:schemeClr val="bg2">
              <a:lumMod val="20000"/>
              <a:lumOff val="80000"/>
            </a:schemeClr>
          </a:solidFill>
        </p:spPr>
        <p:txBody>
          <a:bodyPr wrap="square" rtlCol="0">
            <a:spAutoFit/>
          </a:bodyPr>
          <a:lstStyle/>
          <a:p>
            <a:pPr defTabSz="1224265"/>
            <a:r>
              <a:rPr lang="en-US" sz="1467" i="1" dirty="0">
                <a:solidFill>
                  <a:srgbClr val="262626"/>
                </a:solidFill>
                <a:latin typeface="Arial" panose="020B0604020202020204" pitchFamily="34" charset="0"/>
                <a:ea typeface="Times New Roman" panose="02020603050405020304" pitchFamily="18" charset="0"/>
                <a:cs typeface="Arial" panose="020B0604020202020204" pitchFamily="34" charset="0"/>
              </a:rPr>
              <a:t>“My mom got me a job as a dedicated aide and I loved it. I started in first grade and </a:t>
            </a:r>
            <a:r>
              <a:rPr lang="en-US" sz="1467" b="1" i="1" dirty="0">
                <a:solidFill>
                  <a:srgbClr val="1F497D"/>
                </a:solidFill>
                <a:latin typeface="Arial" panose="020B0604020202020204" pitchFamily="34" charset="0"/>
                <a:ea typeface="Times New Roman" panose="02020603050405020304" pitchFamily="18" charset="0"/>
                <a:cs typeface="Arial" panose="020B0604020202020204" pitchFamily="34" charset="0"/>
              </a:rPr>
              <a:t>loved seeing my students grow. They keep me young, and they teach me things as well.”</a:t>
            </a:r>
            <a:endParaRPr lang="en-US" sz="1467" b="1" dirty="0">
              <a:solidFill>
                <a:srgbClr val="1F497D"/>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48C0580-520E-2745-5BA3-5E0064C2D2E7}"/>
              </a:ext>
            </a:extLst>
          </p:cNvPr>
          <p:cNvSpPr txBox="1"/>
          <p:nvPr/>
        </p:nvSpPr>
        <p:spPr>
          <a:xfrm>
            <a:off x="6766560" y="4930933"/>
            <a:ext cx="4755795" cy="769634"/>
          </a:xfrm>
          <a:prstGeom prst="rect">
            <a:avLst/>
          </a:prstGeom>
          <a:solidFill>
            <a:schemeClr val="bg2">
              <a:lumMod val="20000"/>
              <a:lumOff val="80000"/>
            </a:schemeClr>
          </a:solidFill>
        </p:spPr>
        <p:txBody>
          <a:bodyPr wrap="square" rtlCol="0">
            <a:spAutoFit/>
          </a:bodyPr>
          <a:lstStyle/>
          <a:p>
            <a:pPr defTabSz="1224265"/>
            <a:r>
              <a:rPr lang="en-US" sz="1467" i="1" dirty="0">
                <a:solidFill>
                  <a:srgbClr val="262626"/>
                </a:solidFill>
                <a:latin typeface="Arial" panose="020B0604020202020204" pitchFamily="34" charset="0"/>
                <a:ea typeface="Times New Roman" panose="02020603050405020304" pitchFamily="18" charset="0"/>
                <a:cs typeface="Arial" panose="020B0604020202020204" pitchFamily="34" charset="0"/>
              </a:rPr>
              <a:t>“I was going to go to law school, but ended up getting a teaching job and loved it. </a:t>
            </a:r>
            <a:r>
              <a:rPr lang="en-US" sz="1467" b="1" i="1" dirty="0">
                <a:solidFill>
                  <a:srgbClr val="1F497D"/>
                </a:solidFill>
                <a:latin typeface="Arial" panose="020B0604020202020204" pitchFamily="34" charset="0"/>
                <a:ea typeface="Times New Roman" panose="02020603050405020304" pitchFamily="18" charset="0"/>
                <a:cs typeface="Arial" panose="020B0604020202020204" pitchFamily="34" charset="0"/>
              </a:rPr>
              <a:t>My job has to be meaningful beyond just making money</a:t>
            </a:r>
            <a:r>
              <a:rPr lang="en-US" sz="1467" b="1" i="1" dirty="0">
                <a:solidFill>
                  <a:srgbClr val="262626"/>
                </a:solidFill>
                <a:latin typeface="Arial" panose="020B0604020202020204" pitchFamily="34" charset="0"/>
                <a:ea typeface="Times New Roman" panose="02020603050405020304" pitchFamily="18" charset="0"/>
                <a:cs typeface="Arial" panose="020B0604020202020204" pitchFamily="34" charset="0"/>
              </a:rPr>
              <a:t>.”</a:t>
            </a:r>
            <a:endParaRPr lang="en-US" sz="1467" b="1" dirty="0">
              <a:solidFill>
                <a:srgbClr val="262626"/>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089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63E-9CC1-4CF6-8630-79284B1C337F}"/>
              </a:ext>
            </a:extLst>
          </p:cNvPr>
          <p:cNvSpPr>
            <a:spLocks noGrp="1"/>
          </p:cNvSpPr>
          <p:nvPr>
            <p:ph type="title"/>
          </p:nvPr>
        </p:nvSpPr>
        <p:spPr/>
        <p:txBody>
          <a:bodyPr/>
          <a:lstStyle/>
          <a:p>
            <a:r>
              <a:rPr lang="en-US" dirty="0"/>
              <a:t>Recommendations/Next Steps from Special Educators</a:t>
            </a:r>
          </a:p>
        </p:txBody>
      </p:sp>
      <p:sp>
        <p:nvSpPr>
          <p:cNvPr id="3" name="Text Placeholder 2">
            <a:extLst>
              <a:ext uri="{FF2B5EF4-FFF2-40B4-BE49-F238E27FC236}">
                <a16:creationId xmlns:a16="http://schemas.microsoft.com/office/drawing/2014/main" id="{9EB12D50-26F9-4928-8A64-6E02EB381238}"/>
              </a:ext>
            </a:extLst>
          </p:cNvPr>
          <p:cNvSpPr>
            <a:spLocks noGrp="1"/>
          </p:cNvSpPr>
          <p:nvPr>
            <p:ph type="body" sz="quarter" idx="10"/>
          </p:nvPr>
        </p:nvSpPr>
        <p:spPr>
          <a:xfrm>
            <a:off x="0" y="1112520"/>
            <a:ext cx="12192000" cy="5425440"/>
          </a:xfrm>
        </p:spPr>
        <p:txBody>
          <a:bodyPr>
            <a:normAutofit/>
          </a:bodyPr>
          <a:lstStyle/>
          <a:p>
            <a:pPr marL="609585" lvl="1" indent="0">
              <a:buNone/>
            </a:pPr>
            <a:endParaRPr lang="en-US" sz="533" dirty="0"/>
          </a:p>
          <a:p>
            <a:r>
              <a:rPr lang="en-US" b="1" dirty="0"/>
              <a:t>In addition to increasing pay, advocate for reducing SPED caseloads or getting help with paperwork</a:t>
            </a:r>
          </a:p>
          <a:p>
            <a:pPr lvl="1"/>
            <a:r>
              <a:rPr lang="en-US" dirty="0"/>
              <a:t>Reduce paperwork requirements, provide more planning time</a:t>
            </a:r>
          </a:p>
          <a:p>
            <a:pPr lvl="1"/>
            <a:r>
              <a:rPr lang="en-US" dirty="0"/>
              <a:t>Hire IEP data clerks to help with caseloads</a:t>
            </a:r>
          </a:p>
          <a:p>
            <a:pPr lvl="1"/>
            <a:r>
              <a:rPr lang="en-US" dirty="0"/>
              <a:t>Make systems/protocols less redundant and more user-friendly</a:t>
            </a:r>
          </a:p>
        </p:txBody>
      </p:sp>
    </p:spTree>
    <p:extLst>
      <p:ext uri="{BB962C8B-B14F-4D97-AF65-F5344CB8AC3E}">
        <p14:creationId xmlns:p14="http://schemas.microsoft.com/office/powerpoint/2010/main" val="28535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BA34-64AC-4771-89B1-0F9C77B9CA96}"/>
              </a:ext>
            </a:extLst>
          </p:cNvPr>
          <p:cNvSpPr>
            <a:spLocks noGrp="1"/>
          </p:cNvSpPr>
          <p:nvPr>
            <p:ph type="title"/>
          </p:nvPr>
        </p:nvSpPr>
        <p:spPr/>
        <p:txBody>
          <a:bodyPr/>
          <a:lstStyle/>
          <a:p>
            <a:endParaRPr lang="en-US" dirty="0"/>
          </a:p>
        </p:txBody>
      </p:sp>
      <p:pic>
        <p:nvPicPr>
          <p:cNvPr id="5" name="Content Placeholder 4" descr="Maryland State Education Assocaition">
            <a:extLst>
              <a:ext uri="{FF2B5EF4-FFF2-40B4-BE49-F238E27FC236}">
                <a16:creationId xmlns:a16="http://schemas.microsoft.com/office/drawing/2014/main" id="{D9658664-4AB2-4200-99D0-AEA395DE3225}"/>
              </a:ext>
            </a:extLst>
          </p:cNvPr>
          <p:cNvPicPr>
            <a:picLocks noGrp="1" noChangeAspect="1"/>
          </p:cNvPicPr>
          <p:nvPr>
            <p:ph idx="1"/>
          </p:nvPr>
        </p:nvPicPr>
        <p:blipFill>
          <a:blip r:embed="rId2"/>
          <a:stretch>
            <a:fillRect/>
          </a:stretch>
        </p:blipFill>
        <p:spPr>
          <a:xfrm>
            <a:off x="0" y="0"/>
            <a:ext cx="12192000" cy="6857437"/>
          </a:xfrm>
        </p:spPr>
      </p:pic>
    </p:spTree>
    <p:extLst>
      <p:ext uri="{BB962C8B-B14F-4D97-AF65-F5344CB8AC3E}">
        <p14:creationId xmlns:p14="http://schemas.microsoft.com/office/powerpoint/2010/main" val="3437297172"/>
      </p:ext>
    </p:extLst>
  </p:cSld>
  <p:clrMapOvr>
    <a:masterClrMapping/>
  </p:clrMapOvr>
</p:sld>
</file>

<file path=ppt/theme/theme1.xml><?xml version="1.0" encoding="utf-8"?>
<a:theme xmlns:a="http://schemas.openxmlformats.org/drawingml/2006/main" name="Title Slides">
  <a:themeElements>
    <a:clrScheme name="GBAO Color Palette">
      <a:dk1>
        <a:sysClr val="windowText" lastClr="000000"/>
      </a:dk1>
      <a:lt1>
        <a:sysClr val="window" lastClr="FFFFFF"/>
      </a:lt1>
      <a:dk2>
        <a:srgbClr val="3EB3C6"/>
      </a:dk2>
      <a:lt2>
        <a:srgbClr val="ACA7A3"/>
      </a:lt2>
      <a:accent1>
        <a:srgbClr val="1F497D"/>
      </a:accent1>
      <a:accent2>
        <a:srgbClr val="FEB342"/>
      </a:accent2>
      <a:accent3>
        <a:srgbClr val="EC1822"/>
      </a:accent3>
      <a:accent4>
        <a:srgbClr val="34A05D"/>
      </a:accent4>
      <a:accent5>
        <a:srgbClr val="FF8521"/>
      </a:accent5>
      <a:accent6>
        <a:srgbClr val="A14F7D"/>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igure Slides">
  <a:themeElements>
    <a:clrScheme name="GBAO Color Palette">
      <a:dk1>
        <a:srgbClr val="262626"/>
      </a:dk1>
      <a:lt1>
        <a:sysClr val="window" lastClr="FFFFFF"/>
      </a:lt1>
      <a:dk2>
        <a:srgbClr val="3EB3C6"/>
      </a:dk2>
      <a:lt2>
        <a:srgbClr val="ACA7A3"/>
      </a:lt2>
      <a:accent1>
        <a:srgbClr val="1F497D"/>
      </a:accent1>
      <a:accent2>
        <a:srgbClr val="FEB342"/>
      </a:accent2>
      <a:accent3>
        <a:srgbClr val="EC1822"/>
      </a:accent3>
      <a:accent4>
        <a:srgbClr val="34A05D"/>
      </a:accent4>
      <a:accent5>
        <a:srgbClr val="FF8521"/>
      </a:accent5>
      <a:accent6>
        <a:srgbClr val="A14F7D"/>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12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TotalTime>
  <Words>1840</Words>
  <Application>Microsoft Office PowerPoint</Application>
  <PresentationFormat>Widescreen</PresentationFormat>
  <Paragraphs>70</Paragraphs>
  <Slides>9</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Calibri Light</vt:lpstr>
      <vt:lpstr>Wingdings</vt:lpstr>
      <vt:lpstr>Title Slides</vt:lpstr>
      <vt:lpstr>Figure Slides</vt:lpstr>
      <vt:lpstr>Office Theme</vt:lpstr>
      <vt:lpstr>PowerPoint Presentation</vt:lpstr>
      <vt:lpstr>Most Special Education Members Feel “Overwhelmed” Or “Sad” With How Things Are Going At Their Job</vt:lpstr>
      <vt:lpstr>Special Educators Don’t Feel Supported</vt:lpstr>
      <vt:lpstr>Recommendations from Special Educators</vt:lpstr>
      <vt:lpstr>Recommendations from Special Educators on Electronic Case Management</vt:lpstr>
      <vt:lpstr>Pay Highest Priority, Followed By Paperwork Issues</vt:lpstr>
      <vt:lpstr>Despite Their Frustrations, Special Educators Are Passionate About The Work They Do Helping Students</vt:lpstr>
      <vt:lpstr>Recommendations/Next Steps from Special Educators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State Education Association Special Educator Member Research</dc:title>
  <dc:subject>Maryland State Education Association Special Educator Member Research</dc:subject>
  <dc:creator>GBAO</dc:creator>
  <cp:keywords>Maryland State Education Association Special Educator Member Research</cp:keywords>
  <dc:description/>
  <cp:lastModifiedBy>Brandon Riesett</cp:lastModifiedBy>
  <cp:revision>9</cp:revision>
  <dcterms:created xsi:type="dcterms:W3CDTF">2024-02-22T15:16:16Z</dcterms:created>
  <dcterms:modified xsi:type="dcterms:W3CDTF">2024-02-28T20:28:58Z</dcterms:modified>
</cp:coreProperties>
</file>